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0"/>
  </p:notesMasterIdLst>
  <p:sldIdLst>
    <p:sldId id="271" r:id="rId2"/>
    <p:sldId id="670" r:id="rId3"/>
    <p:sldId id="675" r:id="rId4"/>
    <p:sldId id="678" r:id="rId5"/>
    <p:sldId id="676" r:id="rId6"/>
    <p:sldId id="677" r:id="rId7"/>
    <p:sldId id="679" r:id="rId8"/>
    <p:sldId id="680" r:id="rId9"/>
    <p:sldId id="664" r:id="rId10"/>
    <p:sldId id="682" r:id="rId11"/>
    <p:sldId id="683" r:id="rId12"/>
    <p:sldId id="681" r:id="rId13"/>
    <p:sldId id="665" r:id="rId14"/>
    <p:sldId id="299" r:id="rId15"/>
    <p:sldId id="684" r:id="rId16"/>
    <p:sldId id="695" r:id="rId17"/>
    <p:sldId id="696" r:id="rId18"/>
    <p:sldId id="697" r:id="rId19"/>
    <p:sldId id="694" r:id="rId20"/>
    <p:sldId id="685" r:id="rId21"/>
    <p:sldId id="699" r:id="rId22"/>
    <p:sldId id="698" r:id="rId23"/>
    <p:sldId id="700" r:id="rId24"/>
    <p:sldId id="701" r:id="rId25"/>
    <p:sldId id="702" r:id="rId26"/>
    <p:sldId id="705" r:id="rId27"/>
    <p:sldId id="717" r:id="rId28"/>
    <p:sldId id="718" r:id="rId29"/>
    <p:sldId id="710" r:id="rId30"/>
    <p:sldId id="711" r:id="rId31"/>
    <p:sldId id="708" r:id="rId32"/>
    <p:sldId id="712" r:id="rId33"/>
    <p:sldId id="719" r:id="rId34"/>
    <p:sldId id="703" r:id="rId35"/>
    <p:sldId id="720" r:id="rId36"/>
    <p:sldId id="721" r:id="rId37"/>
    <p:sldId id="637" r:id="rId38"/>
    <p:sldId id="644" r:id="rId39"/>
    <p:sldId id="645" r:id="rId40"/>
    <p:sldId id="646" r:id="rId41"/>
    <p:sldId id="647" r:id="rId42"/>
    <p:sldId id="648" r:id="rId43"/>
    <p:sldId id="649" r:id="rId44"/>
    <p:sldId id="650" r:id="rId45"/>
    <p:sldId id="651" r:id="rId46"/>
    <p:sldId id="652" r:id="rId47"/>
    <p:sldId id="653" r:id="rId48"/>
    <p:sldId id="722" r:id="rId49"/>
  </p:sldIdLst>
  <p:sldSz cx="12192000" cy="6858000"/>
  <p:notesSz cx="6858000" cy="9144000"/>
  <p:custDataLst>
    <p:tags r:id="rId5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32E1"/>
    <a:srgbClr val="002F7C"/>
    <a:srgbClr val="F2F2F2"/>
    <a:srgbClr val="102D67"/>
    <a:srgbClr val="8299B4"/>
    <a:srgbClr val="0E3753"/>
    <a:srgbClr val="F7F7F7"/>
    <a:srgbClr val="E2F0FA"/>
    <a:srgbClr val="D4E6F4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75" autoAdjust="0"/>
    <p:restoredTop sz="94886"/>
  </p:normalViewPr>
  <p:slideViewPr>
    <p:cSldViewPr snapToGrid="0">
      <p:cViewPr varScale="1">
        <p:scale>
          <a:sx n="64" d="100"/>
          <a:sy n="64" d="100"/>
        </p:scale>
        <p:origin x="632" y="5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ags" Target="tags/tag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4981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E74B6-F93C-4D90-BE1A-7EFEDB35C0D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50211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89516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42592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31573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99387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22333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E74B6-F93C-4D90-BE1A-7EFEDB35C0D4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29921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59190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26051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78430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8543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E74B6-F93C-4D90-BE1A-7EFEDB35C0D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58090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59036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E74B6-F93C-4D90-BE1A-7EFEDB35C0D4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25981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29779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85823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E74B6-F93C-4D90-BE1A-7EFEDB35C0D4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01381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E74B6-F93C-4D90-BE1A-7EFEDB35C0D4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29067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E74B6-F93C-4D90-BE1A-7EFEDB35C0D4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39794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E74B6-F93C-4D90-BE1A-7EFEDB35C0D4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67477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08577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4756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E74B6-F93C-4D90-BE1A-7EFEDB35C0D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65437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0325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E74B6-F93C-4D90-BE1A-7EFEDB35C0D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1399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E74B6-F93C-4D90-BE1A-7EFEDB35C0D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070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E74B6-F93C-4D90-BE1A-7EFEDB35C0D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6773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E74B6-F93C-4D90-BE1A-7EFEDB35C0D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0756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74864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4146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28878DD1-4573-4770-AB49-8F983438E17A}"/>
              </a:ext>
            </a:extLst>
          </p:cNvPr>
          <p:cNvSpPr/>
          <p:nvPr userDrawn="1"/>
        </p:nvSpPr>
        <p:spPr>
          <a:xfrm>
            <a:off x="0" y="1047750"/>
            <a:ext cx="12192000" cy="581025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 l="-7928" t="36886" r="-7928" b="-6311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755D8860-A3A3-4187-909C-3B678FF78DA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3000">
                <a:schemeClr val="bg1">
                  <a:lumMod val="85000"/>
                  <a:alpha val="12000"/>
                </a:schemeClr>
              </a:gs>
              <a:gs pos="97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01" name="副标题 2"/>
          <p:cNvSpPr>
            <a:spLocks noGrp="1"/>
          </p:cNvSpPr>
          <p:nvPr>
            <p:ph type="subTitle" idx="1"/>
          </p:nvPr>
        </p:nvSpPr>
        <p:spPr>
          <a:xfrm>
            <a:off x="4038745" y="1936706"/>
            <a:ext cx="4114510" cy="5587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endParaRPr lang="zh-CN" altLang="en-US" dirty="0"/>
          </a:p>
        </p:txBody>
      </p:sp>
      <p:sp>
        <p:nvSpPr>
          <p:cNvPr id="9802" name="标题 1"/>
          <p:cNvSpPr>
            <a:spLocks noGrp="1"/>
          </p:cNvSpPr>
          <p:nvPr>
            <p:ph type="ctrTitle"/>
          </p:nvPr>
        </p:nvSpPr>
        <p:spPr>
          <a:xfrm>
            <a:off x="4038745" y="1238115"/>
            <a:ext cx="4114510" cy="698591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>
            <p:ph type="body" sz="quarter" idx="10" hasCustomPrompt="1"/>
          </p:nvPr>
        </p:nvSpPr>
        <p:spPr>
          <a:xfrm>
            <a:off x="4639109" y="3633788"/>
            <a:ext cx="2913783" cy="2483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0">
                <a:solidFill>
                  <a:schemeClr val="tx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zh-CN" altLang="en-US" dirty="0"/>
              <a:t>署名</a:t>
            </a:r>
          </a:p>
        </p:txBody>
      </p:sp>
      <p:sp>
        <p:nvSpPr>
          <p:cNvPr id="13" name="文本占位符 13"/>
          <p:cNvSpPr>
            <a:spLocks noGrp="1"/>
          </p:cNvSpPr>
          <p:nvPr>
            <p:ph type="body" sz="quarter" idx="11" hasCustomPrompt="1"/>
          </p:nvPr>
        </p:nvSpPr>
        <p:spPr>
          <a:xfrm>
            <a:off x="4639109" y="3885190"/>
            <a:ext cx="2913783" cy="2483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0">
                <a:solidFill>
                  <a:schemeClr val="tx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zh-CN" altLang="en-US" dirty="0"/>
              <a:t>日期</a:t>
            </a:r>
          </a:p>
        </p:txBody>
      </p:sp>
    </p:spTree>
    <p:extLst>
      <p:ext uri="{BB962C8B-B14F-4D97-AF65-F5344CB8AC3E}">
        <p14:creationId xmlns:p14="http://schemas.microsoft.com/office/powerpoint/2010/main" val="2882586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DFFD9919-EC60-47C6-8AE2-B9416FCEDC5B}"/>
              </a:ext>
            </a:extLst>
          </p:cNvPr>
          <p:cNvSpPr/>
          <p:nvPr userDrawn="1"/>
        </p:nvSpPr>
        <p:spPr>
          <a:xfrm rot="16200000">
            <a:off x="6962775" y="1628775"/>
            <a:ext cx="6858000" cy="360045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 l="-24363" t="-7408" r="-24363" b="-3968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99A93F1-05E1-4AB5-8F65-58B6C1E5BD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3000">
                <a:schemeClr val="bg1">
                  <a:lumMod val="85000"/>
                  <a:alpha val="12000"/>
                </a:schemeClr>
              </a:gs>
              <a:gs pos="97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标题 1"/>
          <p:cNvSpPr>
            <a:spLocks noGrp="1"/>
          </p:cNvSpPr>
          <p:nvPr>
            <p:ph type="title" hasCustomPrompt="1"/>
          </p:nvPr>
        </p:nvSpPr>
        <p:spPr>
          <a:xfrm>
            <a:off x="2583873" y="1816476"/>
            <a:ext cx="4535055" cy="656792"/>
          </a:xfrm>
        </p:spPr>
        <p:txBody>
          <a:bodyPr anchor="ctr">
            <a:normAutofit/>
          </a:bodyPr>
          <a:lstStyle>
            <a:lvl1pPr algn="ctr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单击此处添加幻灯片章节标题</a:t>
            </a:r>
          </a:p>
        </p:txBody>
      </p:sp>
      <p:sp>
        <p:nvSpPr>
          <p:cNvPr id="21" name="文本占位符 2"/>
          <p:cNvSpPr>
            <a:spLocks noGrp="1"/>
          </p:cNvSpPr>
          <p:nvPr>
            <p:ph type="body" idx="1"/>
          </p:nvPr>
        </p:nvSpPr>
        <p:spPr>
          <a:xfrm>
            <a:off x="2578100" y="2754677"/>
            <a:ext cx="4546600" cy="1015623"/>
          </a:xfrm>
        </p:spPr>
        <p:txBody>
          <a:bodyPr anchor="t">
            <a:norm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853334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2020/5/7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 </a:t>
            </a:r>
            <a:r>
              <a:rPr lang="zh-CN" altLang="en-US"/>
              <a:t>「 让</a:t>
            </a:r>
            <a:r>
              <a:rPr lang="en-US" altLang="zh-CN"/>
              <a:t>PPT</a:t>
            </a:r>
            <a:r>
              <a:rPr lang="zh-CN" altLang="en-US"/>
              <a:t>设计简单起来！」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8967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 </a:t>
            </a:r>
            <a:r>
              <a:rPr lang="zh-CN" altLang="en-US"/>
              <a:t>「 让</a:t>
            </a:r>
            <a:r>
              <a:rPr lang="en-US" altLang="zh-CN"/>
              <a:t>PPT</a:t>
            </a:r>
            <a:r>
              <a:rPr lang="zh-CN" altLang="en-US"/>
              <a:t>设计简单起来！」</a:t>
            </a: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8174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72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352748F6-70CC-4175-8438-86FE5845B8E7}"/>
              </a:ext>
            </a:extLst>
          </p:cNvPr>
          <p:cNvSpPr/>
          <p:nvPr userDrawn="1"/>
        </p:nvSpPr>
        <p:spPr>
          <a:xfrm rot="10800000">
            <a:off x="0" y="0"/>
            <a:ext cx="12192000" cy="5810250"/>
          </a:xfrm>
          <a:prstGeom prst="rect">
            <a:avLst/>
          </a:prstGeom>
          <a:blipFill dpi="0" rotWithShape="1">
            <a:blip r:embed="rId2">
              <a:alphaModFix amt="47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 l="-5220" t="46541" r="-5220" b="-6687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FB1A062-E15E-4936-A585-C7852D3C86A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3000">
                <a:schemeClr val="bg1">
                  <a:lumMod val="85000"/>
                  <a:alpha val="12000"/>
                </a:schemeClr>
              </a:gs>
              <a:gs pos="97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4C3E7797-AEBB-4AAE-BE97-44E177537E91}"/>
              </a:ext>
            </a:extLst>
          </p:cNvPr>
          <p:cNvSpPr/>
          <p:nvPr userDrawn="1"/>
        </p:nvSpPr>
        <p:spPr>
          <a:xfrm>
            <a:off x="4163724" y="5453298"/>
            <a:ext cx="4000500" cy="444500"/>
          </a:xfrm>
          <a:prstGeom prst="ellipse">
            <a:avLst/>
          </a:prstGeom>
          <a:solidFill>
            <a:schemeClr val="tx1">
              <a:alpha val="32000"/>
            </a:schemeClr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标题 1"/>
          <p:cNvSpPr>
            <a:spLocks noGrp="1"/>
          </p:cNvSpPr>
          <p:nvPr>
            <p:ph type="ctrTitle" hasCustomPrompt="1"/>
          </p:nvPr>
        </p:nvSpPr>
        <p:spPr>
          <a:xfrm>
            <a:off x="4103399" y="3063439"/>
            <a:ext cx="3985202" cy="865136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结束语</a:t>
            </a:r>
          </a:p>
        </p:txBody>
      </p:sp>
      <p:sp>
        <p:nvSpPr>
          <p:cNvPr id="14" name="文本占位符 62"/>
          <p:cNvSpPr>
            <a:spLocks noGrp="1"/>
          </p:cNvSpPr>
          <p:nvPr>
            <p:ph type="body" sz="quarter" idx="17" hasCustomPrompt="1"/>
          </p:nvPr>
        </p:nvSpPr>
        <p:spPr>
          <a:xfrm>
            <a:off x="4103399" y="4894578"/>
            <a:ext cx="3985202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16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r>
              <a:rPr lang="zh-CN" altLang="en-US" dirty="0"/>
              <a:t>署名</a:t>
            </a:r>
            <a:endParaRPr lang="en-US" altLang="zh-CN" dirty="0"/>
          </a:p>
        </p:txBody>
      </p:sp>
      <p:sp>
        <p:nvSpPr>
          <p:cNvPr id="15" name="文本占位符 62"/>
          <p:cNvSpPr>
            <a:spLocks noGrp="1"/>
          </p:cNvSpPr>
          <p:nvPr>
            <p:ph type="body" sz="quarter" idx="18" hasCustomPrompt="1"/>
          </p:nvPr>
        </p:nvSpPr>
        <p:spPr>
          <a:xfrm>
            <a:off x="4103399" y="5210212"/>
            <a:ext cx="3985202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16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r>
              <a:rPr lang="zh-CN" altLang="en-US" dirty="0"/>
              <a:t>时间日期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378658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8819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9D9C7-5DC6-4263-87FF-7C99F6FB63C3}" type="datetime1">
              <a:rPr lang="zh-CN" altLang="en-US" smtClean="0"/>
              <a:pPr/>
              <a:t>2020/5/7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/>
              <a:t>www.islide.cc </a:t>
            </a:r>
            <a:r>
              <a:rPr lang="zh-CN" altLang="en-US" dirty="0"/>
              <a:t>「 让</a:t>
            </a:r>
            <a:r>
              <a:rPr lang="en-US" altLang="zh-CN" dirty="0"/>
              <a:t>PPT</a:t>
            </a:r>
            <a:r>
              <a:rPr lang="zh-CN" altLang="en-US" dirty="0"/>
              <a:t>设计简单起来！」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402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50" r:id="rId3"/>
    <p:sldLayoutId id="2147483654" r:id="rId4"/>
    <p:sldLayoutId id="2147483655" r:id="rId5"/>
    <p:sldLayoutId id="2147483661" r:id="rId6"/>
    <p:sldLayoutId id="2147483662" r:id="rId7"/>
  </p:sldLayoutIdLst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22" userDrawn="1">
          <p15:clr>
            <a:srgbClr val="F26B43"/>
          </p15:clr>
        </p15:guide>
        <p15:guide id="2" pos="7257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31" userDrawn="1">
          <p15:clr>
            <a:srgbClr val="F26B43"/>
          </p15:clr>
        </p15:guide>
        <p15:guide id="6" orient="horz" pos="38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1087100" y="2764829"/>
            <a:ext cx="437180" cy="3051543"/>
          </a:xfrm>
          <a:prstGeom prst="rect">
            <a:avLst/>
          </a:prstGeom>
          <a:solidFill>
            <a:srgbClr val="002F7C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2F7C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85" y="6025082"/>
            <a:ext cx="4508796" cy="44600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842" y="325969"/>
            <a:ext cx="1587769" cy="58512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682994" y="3705167"/>
            <a:ext cx="5012883" cy="1708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>
              <a:lnSpc>
                <a:spcPct val="200000"/>
              </a:lnSpc>
              <a:defRPr/>
            </a:pPr>
            <a:r>
              <a:rPr lang="zh-CN" altLang="en-US" sz="2800" b="1" dirty="0" smtClean="0">
                <a:solidFill>
                  <a:srgbClr val="002F7C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张玉臣  博士、教授、博导</a:t>
            </a:r>
            <a:r>
              <a:rPr lang="en-US" altLang="zh-CN" sz="2800" b="1" dirty="0" smtClean="0">
                <a:solidFill>
                  <a:srgbClr val="002F7C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/>
            </a:r>
            <a:br>
              <a:rPr lang="en-US" altLang="zh-CN" sz="2800" b="1" dirty="0" smtClean="0">
                <a:solidFill>
                  <a:srgbClr val="002F7C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r>
              <a:rPr lang="zh-CN" altLang="en-US" sz="2800" b="1" dirty="0" smtClean="0">
                <a:solidFill>
                  <a:srgbClr val="002F7C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同济大学 经济与管理学院</a:t>
            </a:r>
            <a:endParaRPr lang="zh-CN" altLang="en-US" sz="2800" b="1" dirty="0">
              <a:solidFill>
                <a:srgbClr val="002F7C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239755" y="1150908"/>
            <a:ext cx="9383680" cy="123495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zh-CN" altLang="en-US" sz="5400" b="1" spc="300" dirty="0" smtClean="0">
                <a:solidFill>
                  <a:srgbClr val="0F32E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创新方法与创新创业</a:t>
            </a:r>
            <a:endParaRPr lang="en-US" altLang="zh-CN" sz="5400" b="1" spc="300" dirty="0" smtClean="0">
              <a:solidFill>
                <a:srgbClr val="0F32E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8822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006" y="1117967"/>
            <a:ext cx="10862264" cy="531080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1.2  </a:t>
            </a:r>
            <a:r>
              <a:rPr lang="zh-CN" altLang="en-US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“坑”主要在何处？</a:t>
            </a:r>
            <a:endParaRPr lang="en-US" altLang="zh-CN" sz="2800" b="1" dirty="0" smtClean="0">
              <a:solidFill>
                <a:srgbClr val="0F32E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266700"/>
            <a:ext cx="12192000" cy="762000"/>
          </a:xfrm>
          <a:prstGeom prst="rect">
            <a:avLst/>
          </a:prstGeom>
          <a:solidFill>
            <a:srgbClr val="002F7C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D557A"/>
              </a:solidFill>
            </a:endParaRPr>
          </a:p>
        </p:txBody>
      </p:sp>
      <p:pic>
        <p:nvPicPr>
          <p:cNvPr id="5" name="Picture 6" descr="D:\MBA工作\LOGO\同济经管LOGO反白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4873" y="355967"/>
            <a:ext cx="1386605" cy="46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16"/>
          <p:cNvSpPr/>
          <p:nvPr/>
        </p:nvSpPr>
        <p:spPr>
          <a:xfrm>
            <a:off x="824682" y="0"/>
            <a:ext cx="175443" cy="628650"/>
          </a:xfrm>
          <a:prstGeom prst="rect">
            <a:avLst/>
          </a:prstGeom>
          <a:solidFill>
            <a:srgbClr val="829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1075130" y="331649"/>
            <a:ext cx="934248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 b="1" dirty="0" smtClean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前言：创新之“海”</a:t>
            </a:r>
            <a:r>
              <a:rPr lang="en-US" altLang="zh-CN" sz="4000" b="1" dirty="0" smtClean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&amp;   </a:t>
            </a:r>
            <a:r>
              <a:rPr lang="zh-CN" altLang="en-US" sz="4000" b="1" dirty="0" smtClean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创业之“</a:t>
            </a:r>
            <a:r>
              <a:rPr lang="zh-CN" altLang="en-US" sz="4000" b="1" dirty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坑</a:t>
            </a:r>
            <a:r>
              <a:rPr lang="zh-CN" altLang="en-US" sz="4000" b="1" dirty="0" smtClean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”</a:t>
            </a:r>
            <a:endParaRPr lang="zh-CN" altLang="en-US" sz="4000" b="1" dirty="0">
              <a:solidFill>
                <a:srgbClr val="FFFF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8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06" y="1903397"/>
            <a:ext cx="10964472" cy="4388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06" y="1903397"/>
            <a:ext cx="10964472" cy="4388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503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66700"/>
            <a:ext cx="12192000" cy="762000"/>
          </a:xfrm>
          <a:prstGeom prst="rect">
            <a:avLst/>
          </a:prstGeom>
          <a:solidFill>
            <a:srgbClr val="002F7C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D557A"/>
              </a:solidFill>
            </a:endParaRPr>
          </a:p>
        </p:txBody>
      </p:sp>
      <p:pic>
        <p:nvPicPr>
          <p:cNvPr id="5" name="Picture 6" descr="D:\MBA工作\LOGO\同济经管LOGO反白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4873" y="355967"/>
            <a:ext cx="1386605" cy="46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16"/>
          <p:cNvSpPr/>
          <p:nvPr/>
        </p:nvSpPr>
        <p:spPr>
          <a:xfrm>
            <a:off x="824682" y="0"/>
            <a:ext cx="175443" cy="628650"/>
          </a:xfrm>
          <a:prstGeom prst="rect">
            <a:avLst/>
          </a:prstGeom>
          <a:solidFill>
            <a:srgbClr val="829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1075130" y="331649"/>
            <a:ext cx="934248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 b="1" dirty="0" smtClean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前言：创新之“海”</a:t>
            </a:r>
            <a:r>
              <a:rPr lang="en-US" altLang="zh-CN" sz="4000" b="1" dirty="0" smtClean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&amp;   </a:t>
            </a:r>
            <a:r>
              <a:rPr lang="zh-CN" altLang="en-US" sz="4000" b="1" dirty="0" smtClean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创业之“</a:t>
            </a:r>
            <a:r>
              <a:rPr lang="zh-CN" altLang="en-US" sz="4000" b="1" dirty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坑</a:t>
            </a:r>
            <a:r>
              <a:rPr lang="zh-CN" altLang="en-US" sz="4000" b="1" dirty="0" smtClean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”</a:t>
            </a:r>
            <a:endParaRPr lang="zh-CN" altLang="en-US" sz="4000" b="1" dirty="0">
              <a:solidFill>
                <a:srgbClr val="FFFF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graphicFrame>
        <p:nvGraphicFramePr>
          <p:cNvPr id="13" name="对象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2398529"/>
              </p:ext>
            </p:extLst>
          </p:nvPr>
        </p:nvGraphicFramePr>
        <p:xfrm>
          <a:off x="496957" y="1117967"/>
          <a:ext cx="11410121" cy="5143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8" r:id="rId5" imgW="8219048" imgH="3314286" progId="excel.sheet.8">
                  <p:embed/>
                </p:oleObj>
              </mc:Choice>
              <mc:Fallback>
                <p:oleObj r:id="rId5" imgW="8219048" imgH="3314286" progId="excel.sheet.8">
                  <p:embed/>
                  <p:pic>
                    <p:nvPicPr>
                      <p:cNvPr id="10" name="对象 1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957" y="1117967"/>
                        <a:ext cx="11410121" cy="51436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330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006" y="1117967"/>
            <a:ext cx="10862264" cy="531080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1.3  </a:t>
            </a:r>
            <a:r>
              <a:rPr lang="zh-CN" altLang="en-US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瑞幸</a:t>
            </a:r>
            <a:r>
              <a:rPr lang="zh-CN" altLang="en-US" sz="2800" b="1" dirty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深“坑”</a:t>
            </a:r>
            <a:endParaRPr lang="en-US" altLang="zh-CN" sz="2800" b="1" dirty="0" smtClean="0">
              <a:solidFill>
                <a:srgbClr val="0F32E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）创业之初</a:t>
            </a:r>
            <a:endParaRPr lang="en-US" altLang="zh-CN" sz="2800" b="1" dirty="0" smtClean="0">
              <a:solidFill>
                <a:srgbClr val="0F32E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2800" b="1" dirty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2017</a:t>
            </a:r>
            <a:r>
              <a:rPr lang="zh-CN" altLang="en-US" sz="2800" b="1" dirty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年</a:t>
            </a:r>
            <a:r>
              <a:rPr lang="en-US" altLang="zh-CN" sz="2800" b="1" dirty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10</a:t>
            </a:r>
            <a:r>
              <a:rPr lang="zh-CN" altLang="en-US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月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，第一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家门店在银河</a:t>
            </a:r>
            <a:r>
              <a:rPr lang="en-US" altLang="zh-CN" sz="2800" b="1" dirty="0" err="1">
                <a:latin typeface="华文楷体" panose="02010600040101010101" pitchFamily="2" charset="-122"/>
                <a:ea typeface="华文楷体" panose="02010600040101010101" pitchFamily="2" charset="-122"/>
              </a:rPr>
              <a:t>soho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开业；</a:t>
            </a:r>
            <a:endParaRPr lang="en-US" altLang="zh-CN" sz="28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2800" b="1" dirty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2017</a:t>
            </a:r>
            <a:r>
              <a:rPr lang="zh-CN" altLang="en-US" sz="2800" b="1" dirty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年</a:t>
            </a:r>
            <a:r>
              <a:rPr lang="en-US" altLang="zh-CN" sz="2800" b="1" dirty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10</a:t>
            </a:r>
            <a:r>
              <a:rPr lang="zh-CN" altLang="en-US" sz="2800" b="1" dirty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月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，邀请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WBC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（世界咖啡师大赛）总冠军井崎英典、意大利区冠军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安德烈、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中国区冠军潘志敏出任首席咖啡大师。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2800" b="1" dirty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2017</a:t>
            </a:r>
            <a:r>
              <a:rPr lang="zh-CN" altLang="en-US" sz="2800" b="1" dirty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年</a:t>
            </a:r>
            <a:r>
              <a:rPr lang="en-US" altLang="zh-CN" sz="2800" b="1" dirty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11</a:t>
            </a:r>
            <a:r>
              <a:rPr lang="zh-CN" altLang="en-US" sz="2800" b="1" dirty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月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，邀请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汤唯、张震出任品牌代言人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en-US" altLang="zh-CN" sz="28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2800" b="1" dirty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2018</a:t>
            </a:r>
            <a:r>
              <a:rPr lang="zh-CN" altLang="en-US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年</a:t>
            </a:r>
            <a:r>
              <a:rPr lang="en-US" altLang="zh-CN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5</a:t>
            </a:r>
            <a:r>
              <a:rPr lang="zh-CN" altLang="en-US" sz="2800" b="1" dirty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月</a:t>
            </a:r>
            <a:r>
              <a:rPr lang="en-US" altLang="zh-CN" sz="2800" b="1" dirty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8</a:t>
            </a:r>
            <a:r>
              <a:rPr lang="zh-CN" altLang="en-US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日，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正式营业，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销售咖啡约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500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万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杯，用户超</a:t>
            </a:r>
            <a:r>
              <a:rPr lang="en-US" altLang="zh-CN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130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万。</a:t>
            </a:r>
            <a:endParaRPr lang="zh-CN" altLang="en-US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zh-CN" sz="28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266700"/>
            <a:ext cx="12192000" cy="762000"/>
          </a:xfrm>
          <a:prstGeom prst="rect">
            <a:avLst/>
          </a:prstGeom>
          <a:solidFill>
            <a:srgbClr val="002F7C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D557A"/>
              </a:solidFill>
            </a:endParaRPr>
          </a:p>
        </p:txBody>
      </p:sp>
      <p:pic>
        <p:nvPicPr>
          <p:cNvPr id="5" name="Picture 6" descr="D:\MBA工作\LOGO\同济经管LOGO反白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4873" y="355967"/>
            <a:ext cx="1386605" cy="46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16"/>
          <p:cNvSpPr/>
          <p:nvPr/>
        </p:nvSpPr>
        <p:spPr>
          <a:xfrm>
            <a:off x="824682" y="0"/>
            <a:ext cx="175443" cy="628650"/>
          </a:xfrm>
          <a:prstGeom prst="rect">
            <a:avLst/>
          </a:prstGeom>
          <a:solidFill>
            <a:srgbClr val="829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670" y="1264754"/>
            <a:ext cx="6673504" cy="5036655"/>
          </a:xfrm>
          <a:prstGeom prst="rect">
            <a:avLst/>
          </a:prstGeom>
        </p:spPr>
      </p:pic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1000126" y="331649"/>
            <a:ext cx="941749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 b="1" dirty="0" smtClean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前言：创新之“海”</a:t>
            </a:r>
            <a:r>
              <a:rPr lang="en-US" altLang="zh-CN" sz="4000" b="1" dirty="0" smtClean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&amp;   </a:t>
            </a:r>
            <a:r>
              <a:rPr lang="zh-CN" altLang="en-US" sz="4000" b="1" dirty="0" smtClean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创业之“</a:t>
            </a:r>
            <a:r>
              <a:rPr lang="zh-CN" altLang="en-US" sz="4000" b="1" dirty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坑</a:t>
            </a:r>
            <a:r>
              <a:rPr lang="zh-CN" altLang="en-US" sz="4000" b="1" dirty="0" smtClean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”</a:t>
            </a:r>
            <a:endParaRPr lang="zh-CN" altLang="en-US" sz="4000" b="1" dirty="0">
              <a:solidFill>
                <a:srgbClr val="FFFF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9042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5910" y="1117967"/>
            <a:ext cx="10683360" cy="531080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）陷在哪里？</a:t>
            </a:r>
            <a:endParaRPr lang="en-US" altLang="zh-CN" sz="2800" b="1" dirty="0" smtClean="0">
              <a:solidFill>
                <a:srgbClr val="0F32E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2800" b="1" dirty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2020</a:t>
            </a:r>
            <a:r>
              <a:rPr lang="zh-CN" altLang="en-US" sz="2800" b="1" dirty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年</a:t>
            </a:r>
            <a:r>
              <a:rPr lang="en-US" altLang="zh-CN" sz="2800" b="1" dirty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2800" b="1" dirty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月</a:t>
            </a:r>
            <a:r>
              <a:rPr lang="en-US" altLang="zh-CN" sz="2800" b="1" dirty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31</a:t>
            </a:r>
            <a:r>
              <a:rPr lang="zh-CN" altLang="en-US" sz="2800" b="1" dirty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日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，浑水称收到了长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达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89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页的匿名做空报告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，瑞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幸数据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造假；</a:t>
            </a:r>
            <a:r>
              <a:rPr lang="en-US" altLang="zh-CN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2800" b="1" dirty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月</a:t>
            </a:r>
            <a:r>
              <a:rPr lang="en-US" altLang="zh-CN" sz="2800" b="1" dirty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2800" b="1" dirty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日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，瑞幸否认浑水所有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指控。</a:t>
            </a:r>
            <a:endParaRPr lang="en-US" altLang="zh-CN" sz="28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2800" b="1" dirty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2020</a:t>
            </a:r>
            <a:r>
              <a:rPr lang="zh-CN" altLang="en-US" sz="2800" b="1" dirty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年</a:t>
            </a:r>
            <a:r>
              <a:rPr lang="en-US" altLang="zh-CN" sz="2800" b="1" dirty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  <a:r>
              <a:rPr lang="zh-CN" altLang="en-US" sz="2800" b="1" dirty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月</a:t>
            </a:r>
            <a:r>
              <a:rPr lang="en-US" altLang="zh-CN" sz="2800" b="1" dirty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日，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美国多家律师事务所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发布声明，提醒投资者，有关瑞幸咖啡的集体诉讼即将到最后提交期限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en-US" altLang="zh-CN" sz="28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2800" b="1" dirty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2020</a:t>
            </a:r>
            <a:r>
              <a:rPr lang="zh-CN" altLang="en-US" sz="2800" b="1" dirty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年</a:t>
            </a:r>
            <a:r>
              <a:rPr lang="en-US" altLang="zh-CN" sz="2800" b="1" dirty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  <a:r>
              <a:rPr lang="zh-CN" altLang="en-US" sz="2800" b="1" dirty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月</a:t>
            </a:r>
            <a:r>
              <a:rPr lang="en-US" altLang="zh-CN" sz="2800" b="1" dirty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2800" b="1" dirty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日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，承认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虚假交易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22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亿，股价暴跌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80</a:t>
            </a:r>
            <a:r>
              <a:rPr lang="en-US" altLang="zh-CN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%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；</a:t>
            </a:r>
            <a:endParaRPr lang="en-US" altLang="zh-CN" sz="28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2800" b="1" dirty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2020</a:t>
            </a:r>
            <a:r>
              <a:rPr lang="zh-CN" altLang="en-US" sz="2800" b="1" dirty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年</a:t>
            </a:r>
            <a:r>
              <a:rPr lang="en-US" altLang="zh-CN" sz="2800" b="1" dirty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  <a:r>
              <a:rPr lang="zh-CN" altLang="en-US" sz="2800" b="1" dirty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月</a:t>
            </a:r>
            <a:r>
              <a:rPr lang="en-US" altLang="zh-CN" sz="2800" b="1" dirty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2800" b="1" dirty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日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，中国证监会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高度关注，强烈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谴责。</a:t>
            </a:r>
            <a:endParaRPr lang="en-US" altLang="zh-CN" sz="28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266700"/>
            <a:ext cx="12192000" cy="762000"/>
          </a:xfrm>
          <a:prstGeom prst="rect">
            <a:avLst/>
          </a:prstGeom>
          <a:solidFill>
            <a:srgbClr val="002F7C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D557A"/>
              </a:solidFill>
            </a:endParaRPr>
          </a:p>
        </p:txBody>
      </p:sp>
      <p:pic>
        <p:nvPicPr>
          <p:cNvPr id="5" name="Picture 6" descr="D:\MBA工作\LOGO\同济经管LOGO反白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4873" y="355967"/>
            <a:ext cx="1386605" cy="46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16"/>
          <p:cNvSpPr/>
          <p:nvPr/>
        </p:nvSpPr>
        <p:spPr>
          <a:xfrm>
            <a:off x="824682" y="0"/>
            <a:ext cx="175443" cy="628650"/>
          </a:xfrm>
          <a:prstGeom prst="rect">
            <a:avLst/>
          </a:prstGeom>
          <a:solidFill>
            <a:srgbClr val="829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54" y="1192696"/>
            <a:ext cx="11217419" cy="5078895"/>
          </a:xfrm>
          <a:prstGeom prst="rect">
            <a:avLst/>
          </a:prstGeom>
        </p:spPr>
      </p:pic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1000125" y="331649"/>
            <a:ext cx="941749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 b="1" dirty="0" smtClean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前言：创新之“海”</a:t>
            </a:r>
            <a:r>
              <a:rPr lang="en-US" altLang="zh-CN" sz="4000" b="1" dirty="0" smtClean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&amp;   </a:t>
            </a:r>
            <a:r>
              <a:rPr lang="zh-CN" altLang="en-US" sz="4000" b="1" dirty="0" smtClean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创业之“</a:t>
            </a:r>
            <a:r>
              <a:rPr lang="zh-CN" altLang="en-US" sz="4000" b="1" dirty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坑</a:t>
            </a:r>
            <a:r>
              <a:rPr lang="zh-CN" altLang="en-US" sz="4000" b="1" dirty="0" smtClean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”</a:t>
            </a:r>
            <a:endParaRPr lang="zh-CN" altLang="en-US" sz="4000" b="1" dirty="0">
              <a:solidFill>
                <a:srgbClr val="FFFF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82" y="1295400"/>
            <a:ext cx="2564561" cy="4767470"/>
          </a:xfrm>
          <a:prstGeom prst="rect">
            <a:avLst/>
          </a:prstGeom>
        </p:spPr>
      </p:pic>
      <p:sp>
        <p:nvSpPr>
          <p:cNvPr id="14" name="流程图: 预定义过程 13"/>
          <p:cNvSpPr/>
          <p:nvPr/>
        </p:nvSpPr>
        <p:spPr>
          <a:xfrm>
            <a:off x="3389243" y="1192695"/>
            <a:ext cx="4263888" cy="2394407"/>
          </a:xfrm>
          <a:prstGeom prst="flowChartPredefined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zh-CN" altLang="en-US" sz="2800" b="1" dirty="0" smtClean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真创业？</a:t>
            </a:r>
            <a:r>
              <a:rPr lang="zh-CN" altLang="en-US" sz="2800" b="1" dirty="0" smtClean="0">
                <a:solidFill>
                  <a:srgbClr val="0F32E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则是创业团队和投资人失策</a:t>
            </a:r>
            <a:endParaRPr lang="zh-CN" altLang="en-US" sz="2800" b="1" dirty="0">
              <a:solidFill>
                <a:srgbClr val="0F32E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8" name="流程图: 预定义过程 17"/>
          <p:cNvSpPr/>
          <p:nvPr/>
        </p:nvSpPr>
        <p:spPr>
          <a:xfrm>
            <a:off x="3389243" y="3587104"/>
            <a:ext cx="4263888" cy="2475765"/>
          </a:xfrm>
          <a:prstGeom prst="flowChartPredefined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zh-CN" altLang="en-US" sz="2800" b="1" dirty="0" smtClean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假创业？</a:t>
            </a:r>
            <a:r>
              <a:rPr lang="zh-CN" altLang="en-US" sz="2800" b="1" dirty="0" smtClean="0">
                <a:solidFill>
                  <a:srgbClr val="0F32E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则是社会及专业机构被蒙骗</a:t>
            </a:r>
            <a:endParaRPr lang="zh-CN" altLang="en-US" sz="2800" b="1" dirty="0">
              <a:solidFill>
                <a:srgbClr val="0F32E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9" name="流程图: 预定义过程 18"/>
          <p:cNvSpPr/>
          <p:nvPr/>
        </p:nvSpPr>
        <p:spPr>
          <a:xfrm>
            <a:off x="7653131" y="1192696"/>
            <a:ext cx="3998348" cy="4870173"/>
          </a:xfrm>
          <a:prstGeom prst="flowChartPredefined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zh-CN" altLang="en-US" sz="4800" dirty="0" smtClean="0">
                <a:solidFill>
                  <a:srgbClr val="0F32E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根本原因：商业模式不靠谱！</a:t>
            </a:r>
            <a:endParaRPr lang="zh-CN" altLang="en-US" sz="4800" dirty="0">
              <a:solidFill>
                <a:srgbClr val="0F32E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4846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4488874" y="1874267"/>
            <a:ext cx="7245328" cy="2774932"/>
            <a:chOff x="6516790" y="1655621"/>
            <a:chExt cx="3872868" cy="1904632"/>
          </a:xfrm>
        </p:grpSpPr>
        <p:sp>
          <p:nvSpPr>
            <p:cNvPr id="6" name="菱形 5"/>
            <p:cNvSpPr/>
            <p:nvPr/>
          </p:nvSpPr>
          <p:spPr>
            <a:xfrm>
              <a:off x="6516790" y="1655621"/>
              <a:ext cx="631113" cy="482903"/>
            </a:xfrm>
            <a:prstGeom prst="diamond">
              <a:avLst/>
            </a:prstGeom>
            <a:solidFill>
              <a:srgbClr val="002F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7316032" y="3116630"/>
              <a:ext cx="3073626" cy="44362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600" b="1" dirty="0" smtClean="0">
                  <a:solidFill>
                    <a:srgbClr val="002F7C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规避创业之坑的商业模式</a:t>
              </a:r>
              <a:endParaRPr lang="zh-CN" altLang="en-US" sz="3600" b="1" dirty="0">
                <a:solidFill>
                  <a:srgbClr val="002F7C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sp>
          <p:nvSpPr>
            <p:cNvPr id="10" name="文本框 17"/>
            <p:cNvSpPr txBox="1"/>
            <p:nvPr/>
          </p:nvSpPr>
          <p:spPr>
            <a:xfrm>
              <a:off x="7316031" y="1697007"/>
              <a:ext cx="2879144" cy="44362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600" b="1" dirty="0">
                  <a:solidFill>
                    <a:srgbClr val="002F7C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跨越</a:t>
              </a:r>
              <a:r>
                <a:rPr lang="zh-CN" altLang="en-US" sz="3600" b="1" dirty="0" smtClean="0">
                  <a:solidFill>
                    <a:srgbClr val="002F7C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创新之海的科学方法</a:t>
              </a:r>
              <a:endParaRPr lang="zh-CN" altLang="en-US" sz="3600" b="1" dirty="0">
                <a:solidFill>
                  <a:srgbClr val="002F7C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sp>
        <p:nvSpPr>
          <p:cNvPr id="11" name="菱形 10"/>
          <p:cNvSpPr/>
          <p:nvPr/>
        </p:nvSpPr>
        <p:spPr>
          <a:xfrm>
            <a:off x="4488874" y="3732602"/>
            <a:ext cx="1201089" cy="827881"/>
          </a:xfrm>
          <a:prstGeom prst="diamond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/>
              <a:t>2</a:t>
            </a:r>
            <a:endParaRPr lang="zh-CN" altLang="en-US" sz="2400" b="1" dirty="0"/>
          </a:p>
        </p:txBody>
      </p:sp>
      <p:sp>
        <p:nvSpPr>
          <p:cNvPr id="25" name="文本框 24"/>
          <p:cNvSpPr txBox="1"/>
          <p:nvPr/>
        </p:nvSpPr>
        <p:spPr>
          <a:xfrm>
            <a:off x="1284820" y="5061032"/>
            <a:ext cx="3265487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F7C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CONTENTS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2F7C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30" name="图片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97067">
            <a:off x="1171115" y="1864292"/>
            <a:ext cx="2405136" cy="2392522"/>
          </a:xfrm>
          <a:prstGeom prst="rect">
            <a:avLst/>
          </a:prstGeom>
        </p:spPr>
      </p:pic>
      <p:sp>
        <p:nvSpPr>
          <p:cNvPr id="13" name="菱形 12"/>
          <p:cNvSpPr/>
          <p:nvPr/>
        </p:nvSpPr>
        <p:spPr>
          <a:xfrm>
            <a:off x="4505289" y="1867907"/>
            <a:ext cx="1147850" cy="716280"/>
          </a:xfrm>
          <a:prstGeom prst="diamond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838857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006" y="1117967"/>
            <a:ext cx="10862264" cy="386153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1.  </a:t>
            </a:r>
            <a:r>
              <a:rPr lang="zh-CN" altLang="en-US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可行技术方案构建方法</a:t>
            </a:r>
            <a:endParaRPr lang="en-US" altLang="zh-CN" sz="2800" b="1" dirty="0" smtClean="0">
              <a:solidFill>
                <a:srgbClr val="0F32E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1.1  </a:t>
            </a:r>
            <a:r>
              <a:rPr lang="zh-CN" altLang="en-US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创新特征</a:t>
            </a:r>
            <a:endParaRPr lang="en-US" altLang="zh-CN" sz="2800" b="1" dirty="0" smtClean="0">
              <a:solidFill>
                <a:srgbClr val="0F32E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）双重不可预知</a:t>
            </a:r>
            <a:endParaRPr lang="en-US" altLang="zh-CN" sz="2800" b="1" dirty="0" smtClean="0">
              <a:solidFill>
                <a:srgbClr val="0F32E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A</a:t>
            </a:r>
            <a:r>
              <a:rPr lang="zh-CN" altLang="en-US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、技术前景不可预知：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用哪些技术知识组合为一个可行方案？</a:t>
            </a:r>
            <a:endParaRPr lang="en-US" altLang="zh-CN" sz="28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B</a:t>
            </a:r>
            <a:r>
              <a:rPr lang="zh-CN" altLang="en-US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、应用前景不可预知：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基于科学知识的技术方案在哪里应用？</a:t>
            </a:r>
            <a:endParaRPr lang="en-US" altLang="zh-CN" sz="28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）例证：</a:t>
            </a:r>
            <a:r>
              <a:rPr lang="en-US" altLang="zh-CN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2008</a:t>
            </a:r>
            <a:r>
              <a:rPr lang="zh-CN" altLang="en-US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年</a:t>
            </a:r>
            <a:r>
              <a:rPr lang="zh-CN" altLang="zh-CN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土耳其</a:t>
            </a:r>
            <a:r>
              <a:rPr lang="zh-CN" altLang="zh-CN" sz="2800" b="1" dirty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教授埃尔多尔</a:t>
            </a:r>
            <a:r>
              <a:rPr lang="en-US" altLang="zh-CN" sz="2800" b="1" dirty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∙</a:t>
            </a:r>
            <a:r>
              <a:rPr lang="zh-CN" altLang="zh-CN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艾尔坎</a:t>
            </a:r>
            <a:r>
              <a:rPr lang="zh-CN" altLang="zh-CN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发明</a:t>
            </a:r>
            <a:r>
              <a:rPr lang="zh-CN" altLang="zh-CN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“极化码”</a:t>
            </a:r>
            <a:r>
              <a:rPr lang="zh-CN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原理时，根本不知道其能否成功</a:t>
            </a:r>
            <a:r>
              <a:rPr lang="zh-CN" altLang="zh-CN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？多</a:t>
            </a:r>
            <a:r>
              <a:rPr lang="zh-CN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大</a:t>
            </a:r>
            <a:r>
              <a:rPr lang="zh-CN" altLang="zh-CN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程度被</a:t>
            </a:r>
            <a:r>
              <a:rPr lang="zh-CN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哪些市场接受？</a:t>
            </a:r>
            <a:endParaRPr lang="en-US" altLang="zh-CN" sz="28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266700"/>
            <a:ext cx="12192000" cy="762000"/>
          </a:xfrm>
          <a:prstGeom prst="rect">
            <a:avLst/>
          </a:prstGeom>
          <a:solidFill>
            <a:srgbClr val="002F7C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D557A"/>
              </a:solidFill>
            </a:endParaRPr>
          </a:p>
        </p:txBody>
      </p:sp>
      <p:pic>
        <p:nvPicPr>
          <p:cNvPr id="5" name="Picture 6" descr="D:\MBA工作\LOGO\同济经管LOGO反白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4873" y="355967"/>
            <a:ext cx="1386605" cy="46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16"/>
          <p:cNvSpPr/>
          <p:nvPr/>
        </p:nvSpPr>
        <p:spPr>
          <a:xfrm>
            <a:off x="824682" y="0"/>
            <a:ext cx="175443" cy="628650"/>
          </a:xfrm>
          <a:prstGeom prst="rect">
            <a:avLst/>
          </a:prstGeom>
          <a:solidFill>
            <a:srgbClr val="829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1172817" y="331649"/>
            <a:ext cx="874643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 dirty="0" smtClean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P1</a:t>
            </a:r>
            <a:r>
              <a:rPr lang="zh-CN" altLang="en-US" sz="4000" b="1" dirty="0" smtClean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：跨越创新之海的科学方法</a:t>
            </a:r>
            <a:endParaRPr lang="zh-CN" altLang="en-US" sz="4000" b="1" dirty="0">
              <a:solidFill>
                <a:srgbClr val="FFFF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5783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683" y="1136374"/>
            <a:ext cx="10862264" cy="531080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1.2  </a:t>
            </a:r>
            <a:r>
              <a:rPr lang="zh-CN" altLang="en-US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思考构架</a:t>
            </a:r>
            <a:endParaRPr lang="en-US" altLang="zh-CN" sz="28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266700"/>
            <a:ext cx="12192000" cy="762000"/>
          </a:xfrm>
          <a:prstGeom prst="rect">
            <a:avLst/>
          </a:prstGeom>
          <a:solidFill>
            <a:srgbClr val="002F7C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D557A"/>
              </a:solidFill>
            </a:endParaRPr>
          </a:p>
        </p:txBody>
      </p:sp>
      <p:pic>
        <p:nvPicPr>
          <p:cNvPr id="5" name="Picture 6" descr="D:\MBA工作\LOGO\同济经管LOGO反白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4873" y="355967"/>
            <a:ext cx="1386605" cy="46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16"/>
          <p:cNvSpPr/>
          <p:nvPr/>
        </p:nvSpPr>
        <p:spPr>
          <a:xfrm>
            <a:off x="824682" y="0"/>
            <a:ext cx="175443" cy="628650"/>
          </a:xfrm>
          <a:prstGeom prst="rect">
            <a:avLst/>
          </a:prstGeom>
          <a:solidFill>
            <a:srgbClr val="829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/>
          </p:nvPr>
        </p:nvGraphicFramePr>
        <p:xfrm>
          <a:off x="856203" y="2027582"/>
          <a:ext cx="10106658" cy="3925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1578">
                  <a:extLst>
                    <a:ext uri="{9D8B030D-6E8A-4147-A177-3AD203B41FA5}">
                      <a16:colId xmlns:a16="http://schemas.microsoft.com/office/drawing/2014/main" val="692546598"/>
                    </a:ext>
                  </a:extLst>
                </a:gridCol>
                <a:gridCol w="2647395">
                  <a:extLst>
                    <a:ext uri="{9D8B030D-6E8A-4147-A177-3AD203B41FA5}">
                      <a16:colId xmlns:a16="http://schemas.microsoft.com/office/drawing/2014/main" val="3041959032"/>
                    </a:ext>
                  </a:extLst>
                </a:gridCol>
                <a:gridCol w="3197685">
                  <a:extLst>
                    <a:ext uri="{9D8B030D-6E8A-4147-A177-3AD203B41FA5}">
                      <a16:colId xmlns:a16="http://schemas.microsoft.com/office/drawing/2014/main" val="989891302"/>
                    </a:ext>
                  </a:extLst>
                </a:gridCol>
              </a:tblGrid>
              <a:tr h="7804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2800" dirty="0" smtClean="0">
                          <a:solidFill>
                            <a:srgbClr val="FFFF00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rPr>
                        <a:t>不同主体视角或观点</a:t>
                      </a:r>
                      <a:endParaRPr lang="zh-CN" altLang="en-US" sz="2800" dirty="0">
                        <a:solidFill>
                          <a:srgbClr val="FFFF00"/>
                        </a:solidFill>
                        <a:latin typeface="华文行楷" panose="02010800040101010101" pitchFamily="2" charset="-122"/>
                        <a:ea typeface="华文行楷" panose="02010800040101010101" pitchFamily="2" charset="-122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2800" dirty="0" smtClean="0">
                          <a:solidFill>
                            <a:srgbClr val="FFFF00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rPr>
                        <a:t>什么是可能的？</a:t>
                      </a:r>
                      <a:endParaRPr lang="zh-CN" altLang="en-US" sz="2800" dirty="0">
                        <a:solidFill>
                          <a:srgbClr val="FFFF00"/>
                        </a:solidFill>
                        <a:latin typeface="华文行楷" panose="02010800040101010101" pitchFamily="2" charset="-122"/>
                        <a:ea typeface="华文行楷" panose="02010800040101010101" pitchFamily="2" charset="-122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2800" dirty="0" smtClean="0">
                          <a:solidFill>
                            <a:srgbClr val="FFFF00"/>
                          </a:solidFill>
                          <a:latin typeface="华文行楷" panose="02010800040101010101" pitchFamily="2" charset="-122"/>
                          <a:ea typeface="华文行楷" panose="02010800040101010101" pitchFamily="2" charset="-122"/>
                        </a:rPr>
                        <a:t>什么是需要的？</a:t>
                      </a:r>
                      <a:endParaRPr lang="zh-CN" altLang="en-US" sz="2800" dirty="0">
                        <a:solidFill>
                          <a:srgbClr val="FFFF00"/>
                        </a:solidFill>
                        <a:latin typeface="华文行楷" panose="02010800040101010101" pitchFamily="2" charset="-122"/>
                        <a:ea typeface="华文行楷" panose="02010800040101010101" pitchFamily="2" charset="-122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3595074"/>
                  </a:ext>
                </a:extLst>
              </a:tr>
              <a:tr h="7863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科学家：</a:t>
                      </a:r>
                      <a:r>
                        <a:rPr lang="zh-CN" altLang="en-US" sz="2400" b="1" dirty="0" smtClean="0">
                          <a:solidFill>
                            <a:srgbClr val="0F32E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麦金兰、克罗莫、</a:t>
                      </a:r>
                      <a:endParaRPr lang="zh-CN" altLang="en-US" sz="2400" b="1" dirty="0">
                        <a:solidFill>
                          <a:srgbClr val="0F32E1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871006"/>
                  </a:ext>
                </a:extLst>
              </a:tr>
              <a:tr h="7863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实验者：</a:t>
                      </a:r>
                      <a:r>
                        <a:rPr lang="zh-CN" altLang="en-US" sz="2400" b="1" dirty="0" smtClean="0">
                          <a:solidFill>
                            <a:srgbClr val="0F32E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白尔德、卡德</a:t>
                      </a:r>
                      <a:endParaRPr lang="zh-CN" altLang="en-US" sz="2400" b="1" dirty="0">
                        <a:solidFill>
                          <a:srgbClr val="0F32E1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0272872"/>
                  </a:ext>
                </a:extLst>
              </a:tr>
              <a:tr h="7863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设计者：</a:t>
                      </a:r>
                      <a:r>
                        <a:rPr lang="zh-CN" altLang="en-US" sz="2400" b="1" dirty="0" smtClean="0">
                          <a:solidFill>
                            <a:srgbClr val="0F32E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巴克、麦厄斯</a:t>
                      </a:r>
                      <a:endParaRPr lang="zh-CN" altLang="en-US" sz="2400" b="1" dirty="0">
                        <a:solidFill>
                          <a:srgbClr val="0F32E1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5502815"/>
                  </a:ext>
                </a:extLst>
              </a:tr>
              <a:tr h="7863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工程师：</a:t>
                      </a:r>
                      <a:r>
                        <a:rPr lang="zh-CN" altLang="en-US" sz="2400" b="1" dirty="0" smtClean="0">
                          <a:solidFill>
                            <a:srgbClr val="0F32E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哥德堡、木原信敏等</a:t>
                      </a:r>
                      <a:endParaRPr lang="zh-CN" altLang="en-US" sz="2400" b="1" dirty="0">
                        <a:solidFill>
                          <a:srgbClr val="0F32E1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zh-CN" altLang="en-US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1371259"/>
                  </a:ext>
                </a:extLst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6396748" y="3153562"/>
            <a:ext cx="834887" cy="4969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rgbClr val="002F7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开始</a:t>
            </a:r>
            <a:endParaRPr lang="zh-CN" altLang="en-US" sz="2400" b="1" dirty="0">
              <a:solidFill>
                <a:srgbClr val="002F7C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" name="笑脸 9"/>
          <p:cNvSpPr/>
          <p:nvPr/>
        </p:nvSpPr>
        <p:spPr>
          <a:xfrm>
            <a:off x="7280617" y="3037150"/>
            <a:ext cx="238435" cy="232824"/>
          </a:xfrm>
          <a:prstGeom prst="smileyFac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6424923" y="3915169"/>
            <a:ext cx="834887" cy="4969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rgbClr val="002F7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开始</a:t>
            </a:r>
            <a:endParaRPr lang="zh-CN" altLang="en-US" sz="2400" b="1" dirty="0">
              <a:solidFill>
                <a:srgbClr val="002F7C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2" name="笑脸 21"/>
          <p:cNvSpPr/>
          <p:nvPr/>
        </p:nvSpPr>
        <p:spPr>
          <a:xfrm>
            <a:off x="7280617" y="3725739"/>
            <a:ext cx="192000" cy="230621"/>
          </a:xfrm>
          <a:prstGeom prst="smileyFac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7472617" y="4694464"/>
            <a:ext cx="834887" cy="4969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rgbClr val="002F7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开始</a:t>
            </a:r>
            <a:endParaRPr lang="zh-CN" altLang="en-US" sz="2400" b="1" dirty="0">
              <a:solidFill>
                <a:srgbClr val="002F7C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8352187" y="5525996"/>
            <a:ext cx="834887" cy="4969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rgbClr val="002F7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开始</a:t>
            </a:r>
            <a:endParaRPr lang="zh-CN" altLang="en-US" sz="2400" b="1" dirty="0">
              <a:solidFill>
                <a:srgbClr val="002F7C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32" name="直接箭头连接符 31"/>
          <p:cNvCxnSpPr>
            <a:endCxn id="10" idx="3"/>
          </p:cNvCxnSpPr>
          <p:nvPr/>
        </p:nvCxnSpPr>
        <p:spPr>
          <a:xfrm flipV="1">
            <a:off x="7164496" y="3235878"/>
            <a:ext cx="151039" cy="2600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曲线连接符 40"/>
          <p:cNvCxnSpPr>
            <a:endCxn id="10" idx="4"/>
          </p:cNvCxnSpPr>
          <p:nvPr/>
        </p:nvCxnSpPr>
        <p:spPr>
          <a:xfrm rot="10800000">
            <a:off x="7399836" y="3269974"/>
            <a:ext cx="233417" cy="178904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曲线连接符 45"/>
          <p:cNvCxnSpPr/>
          <p:nvPr/>
        </p:nvCxnSpPr>
        <p:spPr>
          <a:xfrm flipV="1">
            <a:off x="7516544" y="2922104"/>
            <a:ext cx="675045" cy="115046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椭圆 46"/>
          <p:cNvSpPr/>
          <p:nvPr/>
        </p:nvSpPr>
        <p:spPr>
          <a:xfrm>
            <a:off x="8133603" y="2997594"/>
            <a:ext cx="203752" cy="1847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任意多边形 47"/>
          <p:cNvSpPr/>
          <p:nvPr/>
        </p:nvSpPr>
        <p:spPr>
          <a:xfrm>
            <a:off x="8219661" y="3170583"/>
            <a:ext cx="321025" cy="306092"/>
          </a:xfrm>
          <a:custGeom>
            <a:avLst/>
            <a:gdLst>
              <a:gd name="connsiteX0" fmla="*/ 318052 w 321025"/>
              <a:gd name="connsiteY0" fmla="*/ 49695 h 306092"/>
              <a:gd name="connsiteX1" fmla="*/ 258417 w 321025"/>
              <a:gd name="connsiteY1" fmla="*/ 278295 h 306092"/>
              <a:gd name="connsiteX2" fmla="*/ 238539 w 321025"/>
              <a:gd name="connsiteY2" fmla="*/ 298174 h 306092"/>
              <a:gd name="connsiteX3" fmla="*/ 59635 w 321025"/>
              <a:gd name="connsiteY3" fmla="*/ 288234 h 306092"/>
              <a:gd name="connsiteX4" fmla="*/ 49696 w 321025"/>
              <a:gd name="connsiteY4" fmla="*/ 159026 h 306092"/>
              <a:gd name="connsiteX5" fmla="*/ 19878 w 321025"/>
              <a:gd name="connsiteY5" fmla="*/ 39756 h 306092"/>
              <a:gd name="connsiteX6" fmla="*/ 0 w 321025"/>
              <a:gd name="connsiteY6" fmla="*/ 0 h 306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1025" h="306092">
                <a:moveTo>
                  <a:pt x="318052" y="49695"/>
                </a:moveTo>
                <a:cubicBezTo>
                  <a:pt x="306072" y="277318"/>
                  <a:pt x="357647" y="193240"/>
                  <a:pt x="258417" y="278295"/>
                </a:cubicBezTo>
                <a:cubicBezTo>
                  <a:pt x="251302" y="284393"/>
                  <a:pt x="245165" y="291548"/>
                  <a:pt x="238539" y="298174"/>
                </a:cubicBezTo>
                <a:cubicBezTo>
                  <a:pt x="178904" y="294861"/>
                  <a:pt x="107718" y="323664"/>
                  <a:pt x="59635" y="288234"/>
                </a:cubicBezTo>
                <a:cubicBezTo>
                  <a:pt x="24859" y="262610"/>
                  <a:pt x="56521" y="201680"/>
                  <a:pt x="49696" y="159026"/>
                </a:cubicBezTo>
                <a:cubicBezTo>
                  <a:pt x="43221" y="118560"/>
                  <a:pt x="38205" y="76410"/>
                  <a:pt x="19878" y="39756"/>
                </a:cubicBez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任意多边形 48"/>
          <p:cNvSpPr/>
          <p:nvPr/>
        </p:nvSpPr>
        <p:spPr>
          <a:xfrm>
            <a:off x="7643191" y="3279913"/>
            <a:ext cx="129209" cy="178904"/>
          </a:xfrm>
          <a:custGeom>
            <a:avLst/>
            <a:gdLst>
              <a:gd name="connsiteX0" fmla="*/ 129209 w 129209"/>
              <a:gd name="connsiteY0" fmla="*/ 0 h 178904"/>
              <a:gd name="connsiteX1" fmla="*/ 119270 w 129209"/>
              <a:gd name="connsiteY1" fmla="*/ 49696 h 178904"/>
              <a:gd name="connsiteX2" fmla="*/ 79513 w 129209"/>
              <a:gd name="connsiteY2" fmla="*/ 79513 h 178904"/>
              <a:gd name="connsiteX3" fmla="*/ 59635 w 129209"/>
              <a:gd name="connsiteY3" fmla="*/ 109330 h 178904"/>
              <a:gd name="connsiteX4" fmla="*/ 49696 w 129209"/>
              <a:gd name="connsiteY4" fmla="*/ 139148 h 178904"/>
              <a:gd name="connsiteX5" fmla="*/ 0 w 129209"/>
              <a:gd name="connsiteY5" fmla="*/ 178904 h 178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209" h="178904">
                <a:moveTo>
                  <a:pt x="129209" y="0"/>
                </a:moveTo>
                <a:cubicBezTo>
                  <a:pt x="125896" y="16565"/>
                  <a:pt x="128224" y="35370"/>
                  <a:pt x="119270" y="49696"/>
                </a:cubicBezTo>
                <a:cubicBezTo>
                  <a:pt x="110490" y="63743"/>
                  <a:pt x="91227" y="67800"/>
                  <a:pt x="79513" y="79513"/>
                </a:cubicBezTo>
                <a:cubicBezTo>
                  <a:pt x="71066" y="87959"/>
                  <a:pt x="66261" y="99391"/>
                  <a:pt x="59635" y="109330"/>
                </a:cubicBezTo>
                <a:cubicBezTo>
                  <a:pt x="56322" y="119269"/>
                  <a:pt x="55507" y="130431"/>
                  <a:pt x="49696" y="139148"/>
                </a:cubicBezTo>
                <a:cubicBezTo>
                  <a:pt x="32168" y="165440"/>
                  <a:pt x="23213" y="167298"/>
                  <a:pt x="0" y="17890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1" name="直接箭头连接符 50"/>
          <p:cNvCxnSpPr>
            <a:stCxn id="48" idx="4"/>
            <a:endCxn id="47" idx="4"/>
          </p:cNvCxnSpPr>
          <p:nvPr/>
        </p:nvCxnSpPr>
        <p:spPr>
          <a:xfrm flipH="1" flipV="1">
            <a:off x="8235479" y="3182377"/>
            <a:ext cx="33878" cy="1472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箭头连接符 52"/>
          <p:cNvCxnSpPr>
            <a:endCxn id="22" idx="3"/>
          </p:cNvCxnSpPr>
          <p:nvPr/>
        </p:nvCxnSpPr>
        <p:spPr>
          <a:xfrm flipV="1">
            <a:off x="7164496" y="3922586"/>
            <a:ext cx="144239" cy="2777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曲线连接符 55"/>
          <p:cNvCxnSpPr/>
          <p:nvPr/>
        </p:nvCxnSpPr>
        <p:spPr>
          <a:xfrm rot="10800000">
            <a:off x="7399836" y="3935150"/>
            <a:ext cx="233417" cy="178904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任意多边形 56"/>
          <p:cNvSpPr/>
          <p:nvPr/>
        </p:nvSpPr>
        <p:spPr>
          <a:xfrm>
            <a:off x="7625017" y="3946010"/>
            <a:ext cx="129209" cy="178904"/>
          </a:xfrm>
          <a:custGeom>
            <a:avLst/>
            <a:gdLst>
              <a:gd name="connsiteX0" fmla="*/ 129209 w 129209"/>
              <a:gd name="connsiteY0" fmla="*/ 0 h 178904"/>
              <a:gd name="connsiteX1" fmla="*/ 119270 w 129209"/>
              <a:gd name="connsiteY1" fmla="*/ 49696 h 178904"/>
              <a:gd name="connsiteX2" fmla="*/ 79513 w 129209"/>
              <a:gd name="connsiteY2" fmla="*/ 79513 h 178904"/>
              <a:gd name="connsiteX3" fmla="*/ 59635 w 129209"/>
              <a:gd name="connsiteY3" fmla="*/ 109330 h 178904"/>
              <a:gd name="connsiteX4" fmla="*/ 49696 w 129209"/>
              <a:gd name="connsiteY4" fmla="*/ 139148 h 178904"/>
              <a:gd name="connsiteX5" fmla="*/ 0 w 129209"/>
              <a:gd name="connsiteY5" fmla="*/ 178904 h 178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209" h="178904">
                <a:moveTo>
                  <a:pt x="129209" y="0"/>
                </a:moveTo>
                <a:cubicBezTo>
                  <a:pt x="125896" y="16565"/>
                  <a:pt x="128224" y="35370"/>
                  <a:pt x="119270" y="49696"/>
                </a:cubicBezTo>
                <a:cubicBezTo>
                  <a:pt x="110490" y="63743"/>
                  <a:pt x="91227" y="67800"/>
                  <a:pt x="79513" y="79513"/>
                </a:cubicBezTo>
                <a:cubicBezTo>
                  <a:pt x="71066" y="87959"/>
                  <a:pt x="66261" y="99391"/>
                  <a:pt x="59635" y="109330"/>
                </a:cubicBezTo>
                <a:cubicBezTo>
                  <a:pt x="56322" y="119269"/>
                  <a:pt x="55507" y="130431"/>
                  <a:pt x="49696" y="139148"/>
                </a:cubicBezTo>
                <a:cubicBezTo>
                  <a:pt x="32168" y="165440"/>
                  <a:pt x="23213" y="167298"/>
                  <a:pt x="0" y="17890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/>
          <p:cNvSpPr/>
          <p:nvPr/>
        </p:nvSpPr>
        <p:spPr>
          <a:xfrm>
            <a:off x="8133603" y="3901309"/>
            <a:ext cx="203752" cy="1847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0" name="曲线连接符 59"/>
          <p:cNvCxnSpPr/>
          <p:nvPr/>
        </p:nvCxnSpPr>
        <p:spPr>
          <a:xfrm>
            <a:off x="7416703" y="3792780"/>
            <a:ext cx="765773" cy="99998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任意多边形 60"/>
          <p:cNvSpPr/>
          <p:nvPr/>
        </p:nvSpPr>
        <p:spPr>
          <a:xfrm>
            <a:off x="7504043" y="3657600"/>
            <a:ext cx="775253" cy="268357"/>
          </a:xfrm>
          <a:custGeom>
            <a:avLst/>
            <a:gdLst>
              <a:gd name="connsiteX0" fmla="*/ 775253 w 775253"/>
              <a:gd name="connsiteY0" fmla="*/ 268357 h 268357"/>
              <a:gd name="connsiteX1" fmla="*/ 735496 w 775253"/>
              <a:gd name="connsiteY1" fmla="*/ 198783 h 268357"/>
              <a:gd name="connsiteX2" fmla="*/ 695740 w 775253"/>
              <a:gd name="connsiteY2" fmla="*/ 119270 h 268357"/>
              <a:gd name="connsiteX3" fmla="*/ 586409 w 775253"/>
              <a:gd name="connsiteY3" fmla="*/ 79513 h 268357"/>
              <a:gd name="connsiteX4" fmla="*/ 477079 w 775253"/>
              <a:gd name="connsiteY4" fmla="*/ 49696 h 268357"/>
              <a:gd name="connsiteX5" fmla="*/ 397566 w 775253"/>
              <a:gd name="connsiteY5" fmla="*/ 19878 h 268357"/>
              <a:gd name="connsiteX6" fmla="*/ 347870 w 775253"/>
              <a:gd name="connsiteY6" fmla="*/ 9939 h 268357"/>
              <a:gd name="connsiteX7" fmla="*/ 308114 w 775253"/>
              <a:gd name="connsiteY7" fmla="*/ 0 h 268357"/>
              <a:gd name="connsiteX8" fmla="*/ 129209 w 775253"/>
              <a:gd name="connsiteY8" fmla="*/ 9939 h 268357"/>
              <a:gd name="connsiteX9" fmla="*/ 79514 w 775253"/>
              <a:gd name="connsiteY9" fmla="*/ 19878 h 268357"/>
              <a:gd name="connsiteX10" fmla="*/ 19879 w 775253"/>
              <a:gd name="connsiteY10" fmla="*/ 59635 h 268357"/>
              <a:gd name="connsiteX11" fmla="*/ 0 w 775253"/>
              <a:gd name="connsiteY11" fmla="*/ 89452 h 268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75253" h="268357">
                <a:moveTo>
                  <a:pt x="775253" y="268357"/>
                </a:moveTo>
                <a:cubicBezTo>
                  <a:pt x="750332" y="143751"/>
                  <a:pt x="788308" y="272719"/>
                  <a:pt x="735496" y="198783"/>
                </a:cubicBezTo>
                <a:cubicBezTo>
                  <a:pt x="725244" y="184430"/>
                  <a:pt x="716100" y="132843"/>
                  <a:pt x="695740" y="119270"/>
                </a:cubicBezTo>
                <a:cubicBezTo>
                  <a:pt x="660540" y="95803"/>
                  <a:pt x="625237" y="89220"/>
                  <a:pt x="586409" y="79513"/>
                </a:cubicBezTo>
                <a:cubicBezTo>
                  <a:pt x="497428" y="35022"/>
                  <a:pt x="606022" y="84081"/>
                  <a:pt x="477079" y="49696"/>
                </a:cubicBezTo>
                <a:cubicBezTo>
                  <a:pt x="449728" y="42402"/>
                  <a:pt x="424621" y="28203"/>
                  <a:pt x="397566" y="19878"/>
                </a:cubicBezTo>
                <a:cubicBezTo>
                  <a:pt x="381420" y="14910"/>
                  <a:pt x="364361" y="13604"/>
                  <a:pt x="347870" y="9939"/>
                </a:cubicBezTo>
                <a:cubicBezTo>
                  <a:pt x="334535" y="6976"/>
                  <a:pt x="321366" y="3313"/>
                  <a:pt x="308114" y="0"/>
                </a:cubicBezTo>
                <a:cubicBezTo>
                  <a:pt x="248479" y="3313"/>
                  <a:pt x="188711" y="4765"/>
                  <a:pt x="129209" y="9939"/>
                </a:cubicBezTo>
                <a:cubicBezTo>
                  <a:pt x="112379" y="11402"/>
                  <a:pt x="94893" y="12888"/>
                  <a:pt x="79514" y="19878"/>
                </a:cubicBezTo>
                <a:cubicBezTo>
                  <a:pt x="57765" y="29764"/>
                  <a:pt x="19879" y="59635"/>
                  <a:pt x="19879" y="59635"/>
                </a:cubicBezTo>
                <a:lnTo>
                  <a:pt x="0" y="8945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3" name="直接箭头连接符 62"/>
          <p:cNvCxnSpPr>
            <a:stCxn id="61" idx="9"/>
            <a:endCxn id="61" idx="10"/>
          </p:cNvCxnSpPr>
          <p:nvPr/>
        </p:nvCxnSpPr>
        <p:spPr>
          <a:xfrm flipH="1">
            <a:off x="7523922" y="3677478"/>
            <a:ext cx="59635" cy="397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笑脸 64"/>
          <p:cNvSpPr/>
          <p:nvPr/>
        </p:nvSpPr>
        <p:spPr>
          <a:xfrm>
            <a:off x="7315535" y="4459535"/>
            <a:ext cx="248943" cy="175855"/>
          </a:xfrm>
          <a:prstGeom prst="smileyFac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椭圆 65"/>
          <p:cNvSpPr/>
          <p:nvPr/>
        </p:nvSpPr>
        <p:spPr>
          <a:xfrm>
            <a:off x="8150542" y="4696134"/>
            <a:ext cx="203752" cy="1847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椭圆 66"/>
          <p:cNvSpPr/>
          <p:nvPr/>
        </p:nvSpPr>
        <p:spPr>
          <a:xfrm>
            <a:off x="8133603" y="4441937"/>
            <a:ext cx="203752" cy="1847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笑脸 67"/>
          <p:cNvSpPr/>
          <p:nvPr/>
        </p:nvSpPr>
        <p:spPr>
          <a:xfrm>
            <a:off x="7315535" y="4737062"/>
            <a:ext cx="248943" cy="175855"/>
          </a:xfrm>
          <a:prstGeom prst="smileyFac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9" name="曲线连接符 68"/>
          <p:cNvCxnSpPr/>
          <p:nvPr/>
        </p:nvCxnSpPr>
        <p:spPr>
          <a:xfrm flipV="1">
            <a:off x="7583557" y="4635390"/>
            <a:ext cx="558601" cy="153135"/>
          </a:xfrm>
          <a:prstGeom prst="curved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曲线连接符 71"/>
          <p:cNvCxnSpPr/>
          <p:nvPr/>
        </p:nvCxnSpPr>
        <p:spPr>
          <a:xfrm>
            <a:off x="7513758" y="4598301"/>
            <a:ext cx="576601" cy="164640"/>
          </a:xfrm>
          <a:prstGeom prst="curved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曲线连接符 74"/>
          <p:cNvCxnSpPr/>
          <p:nvPr/>
        </p:nvCxnSpPr>
        <p:spPr>
          <a:xfrm flipV="1">
            <a:off x="7607722" y="4482754"/>
            <a:ext cx="482637" cy="10860"/>
          </a:xfrm>
          <a:prstGeom prst="curved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椭圆 77"/>
          <p:cNvSpPr/>
          <p:nvPr/>
        </p:nvSpPr>
        <p:spPr>
          <a:xfrm>
            <a:off x="8140583" y="5271283"/>
            <a:ext cx="203752" cy="1847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9" name="直接箭头连接符 78"/>
          <p:cNvCxnSpPr/>
          <p:nvPr/>
        </p:nvCxnSpPr>
        <p:spPr>
          <a:xfrm flipV="1">
            <a:off x="8021600" y="5412555"/>
            <a:ext cx="151039" cy="2600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曲线连接符 79"/>
          <p:cNvCxnSpPr/>
          <p:nvPr/>
        </p:nvCxnSpPr>
        <p:spPr>
          <a:xfrm rot="10800000">
            <a:off x="8235479" y="5461230"/>
            <a:ext cx="233417" cy="178904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笑脸 80"/>
          <p:cNvSpPr/>
          <p:nvPr/>
        </p:nvSpPr>
        <p:spPr>
          <a:xfrm>
            <a:off x="7345864" y="5355962"/>
            <a:ext cx="238435" cy="232824"/>
          </a:xfrm>
          <a:prstGeom prst="smileyFac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任意多边形 82"/>
          <p:cNvSpPr/>
          <p:nvPr/>
        </p:nvSpPr>
        <p:spPr>
          <a:xfrm>
            <a:off x="7504042" y="5245432"/>
            <a:ext cx="700017" cy="233119"/>
          </a:xfrm>
          <a:custGeom>
            <a:avLst/>
            <a:gdLst>
              <a:gd name="connsiteX0" fmla="*/ 775253 w 775253"/>
              <a:gd name="connsiteY0" fmla="*/ 268357 h 268357"/>
              <a:gd name="connsiteX1" fmla="*/ 735496 w 775253"/>
              <a:gd name="connsiteY1" fmla="*/ 198783 h 268357"/>
              <a:gd name="connsiteX2" fmla="*/ 695740 w 775253"/>
              <a:gd name="connsiteY2" fmla="*/ 119270 h 268357"/>
              <a:gd name="connsiteX3" fmla="*/ 586409 w 775253"/>
              <a:gd name="connsiteY3" fmla="*/ 79513 h 268357"/>
              <a:gd name="connsiteX4" fmla="*/ 477079 w 775253"/>
              <a:gd name="connsiteY4" fmla="*/ 49696 h 268357"/>
              <a:gd name="connsiteX5" fmla="*/ 397566 w 775253"/>
              <a:gd name="connsiteY5" fmla="*/ 19878 h 268357"/>
              <a:gd name="connsiteX6" fmla="*/ 347870 w 775253"/>
              <a:gd name="connsiteY6" fmla="*/ 9939 h 268357"/>
              <a:gd name="connsiteX7" fmla="*/ 308114 w 775253"/>
              <a:gd name="connsiteY7" fmla="*/ 0 h 268357"/>
              <a:gd name="connsiteX8" fmla="*/ 129209 w 775253"/>
              <a:gd name="connsiteY8" fmla="*/ 9939 h 268357"/>
              <a:gd name="connsiteX9" fmla="*/ 79514 w 775253"/>
              <a:gd name="connsiteY9" fmla="*/ 19878 h 268357"/>
              <a:gd name="connsiteX10" fmla="*/ 19879 w 775253"/>
              <a:gd name="connsiteY10" fmla="*/ 59635 h 268357"/>
              <a:gd name="connsiteX11" fmla="*/ 0 w 775253"/>
              <a:gd name="connsiteY11" fmla="*/ 89452 h 268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75253" h="268357">
                <a:moveTo>
                  <a:pt x="775253" y="268357"/>
                </a:moveTo>
                <a:cubicBezTo>
                  <a:pt x="750332" y="143751"/>
                  <a:pt x="788308" y="272719"/>
                  <a:pt x="735496" y="198783"/>
                </a:cubicBezTo>
                <a:cubicBezTo>
                  <a:pt x="725244" y="184430"/>
                  <a:pt x="716100" y="132843"/>
                  <a:pt x="695740" y="119270"/>
                </a:cubicBezTo>
                <a:cubicBezTo>
                  <a:pt x="660540" y="95803"/>
                  <a:pt x="625237" y="89220"/>
                  <a:pt x="586409" y="79513"/>
                </a:cubicBezTo>
                <a:cubicBezTo>
                  <a:pt x="497428" y="35022"/>
                  <a:pt x="606022" y="84081"/>
                  <a:pt x="477079" y="49696"/>
                </a:cubicBezTo>
                <a:cubicBezTo>
                  <a:pt x="449728" y="42402"/>
                  <a:pt x="424621" y="28203"/>
                  <a:pt x="397566" y="19878"/>
                </a:cubicBezTo>
                <a:cubicBezTo>
                  <a:pt x="381420" y="14910"/>
                  <a:pt x="364361" y="13604"/>
                  <a:pt x="347870" y="9939"/>
                </a:cubicBezTo>
                <a:cubicBezTo>
                  <a:pt x="334535" y="6976"/>
                  <a:pt x="321366" y="3313"/>
                  <a:pt x="308114" y="0"/>
                </a:cubicBezTo>
                <a:cubicBezTo>
                  <a:pt x="248479" y="3313"/>
                  <a:pt x="188711" y="4765"/>
                  <a:pt x="129209" y="9939"/>
                </a:cubicBezTo>
                <a:cubicBezTo>
                  <a:pt x="112379" y="11402"/>
                  <a:pt x="94893" y="12888"/>
                  <a:pt x="79514" y="19878"/>
                </a:cubicBezTo>
                <a:cubicBezTo>
                  <a:pt x="57765" y="29764"/>
                  <a:pt x="19879" y="59635"/>
                  <a:pt x="19879" y="59635"/>
                </a:cubicBezTo>
                <a:lnTo>
                  <a:pt x="0" y="8945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4" name="直接箭头连接符 83"/>
          <p:cNvCxnSpPr/>
          <p:nvPr/>
        </p:nvCxnSpPr>
        <p:spPr>
          <a:xfrm flipH="1">
            <a:off x="7513758" y="5287583"/>
            <a:ext cx="59635" cy="397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曲线连接符 84"/>
          <p:cNvCxnSpPr/>
          <p:nvPr/>
        </p:nvCxnSpPr>
        <p:spPr>
          <a:xfrm rot="10800000">
            <a:off x="7499011" y="5553641"/>
            <a:ext cx="233417" cy="178904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13"/>
          <p:cNvSpPr txBox="1">
            <a:spLocks noChangeArrowheads="1"/>
          </p:cNvSpPr>
          <p:nvPr/>
        </p:nvSpPr>
        <p:spPr bwMode="auto">
          <a:xfrm>
            <a:off x="1172817" y="331649"/>
            <a:ext cx="874643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 dirty="0" smtClean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P1</a:t>
            </a:r>
            <a:r>
              <a:rPr lang="zh-CN" altLang="en-US" sz="4000" b="1" dirty="0" smtClean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：跨越创新之海的科学方法</a:t>
            </a:r>
            <a:endParaRPr lang="zh-CN" altLang="en-US" sz="4000" b="1" dirty="0">
              <a:solidFill>
                <a:srgbClr val="FFFF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7735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683" y="1136374"/>
            <a:ext cx="10862264" cy="517497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）科学家、实验者主导</a:t>
            </a:r>
            <a:endParaRPr lang="en-US" altLang="zh-CN" sz="2800" b="1" dirty="0" smtClean="0">
              <a:solidFill>
                <a:srgbClr val="0F32E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A</a:t>
            </a:r>
            <a:r>
              <a:rPr lang="zh-CN" altLang="en-US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、关注“</a:t>
            </a:r>
            <a:r>
              <a:rPr lang="zh-CN" altLang="en-US" sz="2800" b="1" dirty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什么是可能</a:t>
            </a:r>
            <a:r>
              <a:rPr lang="zh-CN" altLang="en-US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的？”</a:t>
            </a:r>
            <a:endParaRPr lang="en-US" altLang="zh-CN" sz="2800" b="1" dirty="0" smtClean="0">
              <a:solidFill>
                <a:srgbClr val="0F32E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B</a:t>
            </a:r>
            <a:r>
              <a:rPr lang="zh-CN" altLang="en-US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、容易陷入“技术领先陷阱”</a:t>
            </a:r>
            <a:endParaRPr lang="en-US" altLang="zh-CN" sz="2800" b="1" dirty="0" smtClean="0">
              <a:solidFill>
                <a:srgbClr val="0F32E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分解方法：技术越先进，分化越细，</a:t>
            </a:r>
            <a:endParaRPr lang="en-US" altLang="zh-CN" sz="28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越高深，离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实际需要越远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；科学家水平</a:t>
            </a:r>
            <a:endParaRPr lang="en-US" altLang="zh-CN" sz="28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越高，研究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越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高深，对需要关心越少。</a:t>
            </a:r>
            <a:endParaRPr lang="en-US" altLang="zh-CN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266700"/>
            <a:ext cx="12192000" cy="762000"/>
          </a:xfrm>
          <a:prstGeom prst="rect">
            <a:avLst/>
          </a:prstGeom>
          <a:solidFill>
            <a:srgbClr val="002F7C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D557A"/>
              </a:solidFill>
            </a:endParaRPr>
          </a:p>
        </p:txBody>
      </p:sp>
      <p:pic>
        <p:nvPicPr>
          <p:cNvPr id="5" name="Picture 6" descr="D:\MBA工作\LOGO\同济经管LOGO反白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4873" y="355967"/>
            <a:ext cx="1386605" cy="46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16"/>
          <p:cNvSpPr/>
          <p:nvPr/>
        </p:nvSpPr>
        <p:spPr>
          <a:xfrm>
            <a:off x="824682" y="0"/>
            <a:ext cx="175443" cy="628650"/>
          </a:xfrm>
          <a:prstGeom prst="rect">
            <a:avLst/>
          </a:prstGeom>
          <a:solidFill>
            <a:srgbClr val="829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TextBox 13"/>
          <p:cNvSpPr txBox="1">
            <a:spLocks noChangeArrowheads="1"/>
          </p:cNvSpPr>
          <p:nvPr/>
        </p:nvSpPr>
        <p:spPr bwMode="auto">
          <a:xfrm>
            <a:off x="1172817" y="331649"/>
            <a:ext cx="874643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 dirty="0" smtClean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P1</a:t>
            </a:r>
            <a:r>
              <a:rPr lang="zh-CN" altLang="en-US" sz="4000" b="1" dirty="0" smtClean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：跨越创新之海的科学方法</a:t>
            </a:r>
            <a:endParaRPr lang="zh-CN" altLang="en-US" sz="4000" b="1" dirty="0">
              <a:solidFill>
                <a:srgbClr val="FFFF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477" y="2256183"/>
            <a:ext cx="3568149" cy="3588026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sp>
        <p:nvSpPr>
          <p:cNvPr id="2" name="椭圆形标注 1"/>
          <p:cNvSpPr/>
          <p:nvPr/>
        </p:nvSpPr>
        <p:spPr>
          <a:xfrm>
            <a:off x="5903844" y="1295400"/>
            <a:ext cx="2534478" cy="612648"/>
          </a:xfrm>
          <a:prstGeom prst="wedgeEllipseCallout">
            <a:avLst>
              <a:gd name="adj1" fmla="val 28030"/>
              <a:gd name="adj2" fmla="val 275024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什么是可能的？</a:t>
            </a:r>
            <a:endParaRPr lang="zh-CN" altLang="en-US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5" name="椭圆形标注 44"/>
          <p:cNvSpPr/>
          <p:nvPr/>
        </p:nvSpPr>
        <p:spPr>
          <a:xfrm>
            <a:off x="8997634" y="1326090"/>
            <a:ext cx="2534478" cy="612648"/>
          </a:xfrm>
          <a:prstGeom prst="wedgeEllipseCallout">
            <a:avLst>
              <a:gd name="adj1" fmla="val -16284"/>
              <a:gd name="adj2" fmla="val 13226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什么是需要的？</a:t>
            </a:r>
            <a:endParaRPr lang="zh-CN" altLang="en-US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0163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683" y="1136374"/>
            <a:ext cx="10862264" cy="517497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）设计者、工程师主导</a:t>
            </a:r>
            <a:endParaRPr lang="en-US" altLang="zh-CN" sz="2800" b="1" dirty="0" smtClean="0">
              <a:solidFill>
                <a:srgbClr val="0F32E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A</a:t>
            </a:r>
            <a:r>
              <a:rPr lang="zh-CN" altLang="en-US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、关注“</a:t>
            </a:r>
            <a:r>
              <a:rPr lang="zh-CN" altLang="en-US" sz="2800" b="1" dirty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什么</a:t>
            </a:r>
            <a:r>
              <a:rPr lang="zh-CN" altLang="en-US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是需要的？”</a:t>
            </a:r>
            <a:endParaRPr lang="en-US" altLang="zh-CN" sz="2800" b="1" dirty="0" smtClean="0">
              <a:solidFill>
                <a:srgbClr val="0F32E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B</a:t>
            </a:r>
            <a:r>
              <a:rPr lang="zh-CN" altLang="en-US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、容易陷入“现有技术陷阱”</a:t>
            </a:r>
            <a:endParaRPr lang="en-US" altLang="zh-CN" sz="2800" b="1" dirty="0" smtClean="0">
              <a:solidFill>
                <a:srgbClr val="0F32E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综合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方法：用现有技术，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可靠性，成</a:t>
            </a:r>
            <a:endParaRPr lang="en-US" altLang="zh-CN" sz="28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熟度，远离先进技术；工程师、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设计师</a:t>
            </a:r>
            <a:endParaRPr lang="en-US" altLang="zh-CN" sz="28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经验越丰富，越容易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采用经验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做法。</a:t>
            </a:r>
            <a:endParaRPr lang="en-US" altLang="zh-CN" sz="28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266700"/>
            <a:ext cx="12192000" cy="762000"/>
          </a:xfrm>
          <a:prstGeom prst="rect">
            <a:avLst/>
          </a:prstGeom>
          <a:solidFill>
            <a:srgbClr val="002F7C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D557A"/>
              </a:solidFill>
            </a:endParaRPr>
          </a:p>
        </p:txBody>
      </p:sp>
      <p:pic>
        <p:nvPicPr>
          <p:cNvPr id="5" name="Picture 6" descr="D:\MBA工作\LOGO\同济经管LOGO反白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4873" y="355967"/>
            <a:ext cx="1386605" cy="46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16"/>
          <p:cNvSpPr/>
          <p:nvPr/>
        </p:nvSpPr>
        <p:spPr>
          <a:xfrm>
            <a:off x="824682" y="0"/>
            <a:ext cx="175443" cy="628650"/>
          </a:xfrm>
          <a:prstGeom prst="rect">
            <a:avLst/>
          </a:prstGeom>
          <a:solidFill>
            <a:srgbClr val="829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TextBox 13"/>
          <p:cNvSpPr txBox="1">
            <a:spLocks noChangeArrowheads="1"/>
          </p:cNvSpPr>
          <p:nvPr/>
        </p:nvSpPr>
        <p:spPr bwMode="auto">
          <a:xfrm>
            <a:off x="1172817" y="331649"/>
            <a:ext cx="874643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 dirty="0" smtClean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P1</a:t>
            </a:r>
            <a:r>
              <a:rPr lang="zh-CN" altLang="en-US" sz="4000" b="1" dirty="0" smtClean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：跨越创新之海的科学方法</a:t>
            </a:r>
            <a:endParaRPr lang="zh-CN" altLang="en-US" sz="4000" b="1" dirty="0">
              <a:solidFill>
                <a:srgbClr val="FFFF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477" y="2256183"/>
            <a:ext cx="3568149" cy="3717234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sp>
        <p:nvSpPr>
          <p:cNvPr id="2" name="椭圆形标注 1"/>
          <p:cNvSpPr/>
          <p:nvPr/>
        </p:nvSpPr>
        <p:spPr>
          <a:xfrm>
            <a:off x="9327874" y="1326090"/>
            <a:ext cx="2534478" cy="612648"/>
          </a:xfrm>
          <a:prstGeom prst="wedgeEllipseCallout">
            <a:avLst>
              <a:gd name="adj1" fmla="val -24127"/>
              <a:gd name="adj2" fmla="val 13712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什么是可能的？</a:t>
            </a:r>
            <a:endParaRPr lang="zh-CN" altLang="en-US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5" name="椭圆形标注 44"/>
          <p:cNvSpPr/>
          <p:nvPr/>
        </p:nvSpPr>
        <p:spPr>
          <a:xfrm>
            <a:off x="6356073" y="1295635"/>
            <a:ext cx="2534478" cy="612648"/>
          </a:xfrm>
          <a:prstGeom prst="wedgeEllipseCallout">
            <a:avLst>
              <a:gd name="adj1" fmla="val 2932"/>
              <a:gd name="adj2" fmla="val 29287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什么是需要的？</a:t>
            </a:r>
            <a:endParaRPr lang="zh-CN" altLang="en-US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6672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683" y="1295400"/>
            <a:ext cx="10862264" cy="481716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）合理的追求</a:t>
            </a:r>
            <a:endParaRPr lang="en-US" altLang="zh-CN" sz="2800" b="1" dirty="0" smtClean="0">
              <a:solidFill>
                <a:srgbClr val="0F32E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A</a:t>
            </a:r>
            <a:r>
              <a:rPr lang="zh-CN" altLang="en-US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、什么是可能的？</a:t>
            </a:r>
            <a:endParaRPr lang="en-US" altLang="zh-CN" sz="2800" b="1" dirty="0" smtClean="0">
              <a:solidFill>
                <a:srgbClr val="0F32E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B</a:t>
            </a:r>
            <a:r>
              <a:rPr lang="zh-CN" altLang="en-US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、什么是需要的？</a:t>
            </a:r>
            <a:endParaRPr lang="en-US" altLang="zh-CN" sz="2800" b="1" dirty="0" smtClean="0">
              <a:solidFill>
                <a:srgbClr val="0F32E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两种得到兼顾和平衡！</a:t>
            </a:r>
            <a:endParaRPr lang="en-US" altLang="zh-CN" sz="28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266700"/>
            <a:ext cx="12192000" cy="762000"/>
          </a:xfrm>
          <a:prstGeom prst="rect">
            <a:avLst/>
          </a:prstGeom>
          <a:solidFill>
            <a:srgbClr val="002F7C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D557A"/>
              </a:solidFill>
            </a:endParaRPr>
          </a:p>
        </p:txBody>
      </p:sp>
      <p:pic>
        <p:nvPicPr>
          <p:cNvPr id="5" name="Picture 6" descr="D:\MBA工作\LOGO\同济经管LOGO反白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4873" y="355967"/>
            <a:ext cx="1386605" cy="46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16"/>
          <p:cNvSpPr/>
          <p:nvPr/>
        </p:nvSpPr>
        <p:spPr>
          <a:xfrm>
            <a:off x="824682" y="0"/>
            <a:ext cx="175443" cy="628650"/>
          </a:xfrm>
          <a:prstGeom prst="rect">
            <a:avLst/>
          </a:prstGeom>
          <a:solidFill>
            <a:srgbClr val="829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TextBox 13"/>
          <p:cNvSpPr txBox="1">
            <a:spLocks noChangeArrowheads="1"/>
          </p:cNvSpPr>
          <p:nvPr/>
        </p:nvSpPr>
        <p:spPr bwMode="auto">
          <a:xfrm>
            <a:off x="1172817" y="331649"/>
            <a:ext cx="874643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 dirty="0" smtClean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P1</a:t>
            </a:r>
            <a:r>
              <a:rPr lang="zh-CN" altLang="en-US" sz="4000" b="1" dirty="0" smtClean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：跨越创新之海的科学方法</a:t>
            </a:r>
            <a:endParaRPr lang="zh-CN" altLang="en-US" sz="4000" b="1" dirty="0">
              <a:solidFill>
                <a:srgbClr val="FFFF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10242" name="Picture 2" descr="http://kfwimg.ikafan.com/upload/f0/a3/f0a3b92779f06d2612a3f05e9cc3a53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09" y="4591877"/>
            <a:ext cx="4762500" cy="12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椭圆形标注 51"/>
          <p:cNvSpPr/>
          <p:nvPr/>
        </p:nvSpPr>
        <p:spPr>
          <a:xfrm>
            <a:off x="3409959" y="2409878"/>
            <a:ext cx="2534478" cy="612648"/>
          </a:xfrm>
          <a:prstGeom prst="wedgeEllipseCallout">
            <a:avLst>
              <a:gd name="adj1" fmla="val -3734"/>
              <a:gd name="adj2" fmla="val 37560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什么是需要的？</a:t>
            </a:r>
            <a:endParaRPr lang="zh-CN" altLang="en-US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4" name="椭圆形标注 53"/>
          <p:cNvSpPr/>
          <p:nvPr/>
        </p:nvSpPr>
        <p:spPr>
          <a:xfrm>
            <a:off x="671454" y="2409878"/>
            <a:ext cx="2534478" cy="612648"/>
          </a:xfrm>
          <a:prstGeom prst="wedgeEllipseCallout">
            <a:avLst>
              <a:gd name="adj1" fmla="val 2148"/>
              <a:gd name="adj2" fmla="val 380475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什么是可能的？</a:t>
            </a:r>
            <a:endParaRPr lang="zh-CN" altLang="en-US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6339" y="1331843"/>
            <a:ext cx="5963478" cy="455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61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oup 2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485" y="4120920"/>
            <a:ext cx="3905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oup 3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39" y="4124068"/>
            <a:ext cx="350887" cy="602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824683" y="1180921"/>
            <a:ext cx="3985856" cy="4782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u"/>
            </a:pPr>
            <a:r>
              <a:rPr lang="en-US" altLang="zh-CN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1. </a:t>
            </a:r>
            <a:r>
              <a:rPr lang="zh-CN" altLang="en-US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创新</a:t>
            </a:r>
            <a:r>
              <a:rPr lang="zh-CN" altLang="en-US" sz="2800" b="1" dirty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之“海”</a:t>
            </a:r>
            <a:endParaRPr lang="en-US" altLang="zh-CN" sz="2800" b="1" dirty="0" smtClean="0">
              <a:solidFill>
                <a:srgbClr val="0F32E1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Arial" panose="020B0604020202020204" pitchFamily="34" charset="0"/>
            </a:endParaRPr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u"/>
            </a:pPr>
            <a:r>
              <a:rPr lang="en-US" altLang="zh-CN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1.1 </a:t>
            </a:r>
            <a:r>
              <a:rPr lang="zh-CN" altLang="en-US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达尔文之海</a:t>
            </a:r>
            <a:endParaRPr lang="en-US" altLang="zh-CN" sz="2800" b="1" dirty="0" smtClean="0">
              <a:solidFill>
                <a:srgbClr val="0F32E1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Arial" panose="020B0604020202020204" pitchFamily="34" charset="0"/>
            </a:endParaRPr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u"/>
            </a:pPr>
            <a:r>
              <a:rPr lang="en-US" altLang="zh-CN" sz="28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 </a:t>
            </a:r>
            <a:r>
              <a:rPr lang="zh-CN" altLang="en-US" sz="2800" b="1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研究发明（技术）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与</a:t>
            </a:r>
            <a:r>
              <a:rPr lang="zh-CN" altLang="en-US" sz="2800" b="1" dirty="0" smtClean="0">
                <a:solidFill>
                  <a:srgbClr val="002F7C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成果成功应用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（创业，成功实现商业价值）之间的存在的各种陷阱！</a:t>
            </a:r>
            <a:endParaRPr lang="en-US" altLang="zh-CN" sz="2800" b="1" dirty="0" smtClean="0">
              <a:latin typeface="华文楷体" panose="02010600040101010101" pitchFamily="2" charset="-122"/>
              <a:ea typeface="华文楷体" panose="02010600040101010101" pitchFamily="2" charset="-122"/>
              <a:sym typeface="Arial" panose="020B0604020202020204" pitchFamily="34" charset="0"/>
            </a:endParaRPr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u"/>
            </a:pPr>
            <a:r>
              <a:rPr lang="zh-CN" altLang="en-US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创新</a:t>
            </a:r>
            <a:r>
              <a:rPr lang="zh-CN" altLang="en-US" sz="2800" b="1" dirty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的</a:t>
            </a:r>
            <a:r>
              <a:rPr lang="zh-CN" altLang="en-US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“死亡之谷”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。</a:t>
            </a:r>
            <a:endParaRPr lang="en-US" altLang="x-none" sz="2800" b="1" dirty="0">
              <a:latin typeface="华文楷体" panose="02010600040101010101" pitchFamily="2" charset="-122"/>
              <a:ea typeface="华文楷体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0" y="210344"/>
            <a:ext cx="12192000" cy="762000"/>
          </a:xfrm>
          <a:prstGeom prst="rect">
            <a:avLst/>
          </a:prstGeom>
          <a:solidFill>
            <a:srgbClr val="002F7C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D557A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24682" y="0"/>
            <a:ext cx="175443" cy="628650"/>
          </a:xfrm>
          <a:prstGeom prst="rect">
            <a:avLst/>
          </a:prstGeom>
          <a:solidFill>
            <a:srgbClr val="829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Picture 6" descr="D:\MBA工作\LOGO\同济经管LOGO反白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4873" y="355967"/>
            <a:ext cx="1386605" cy="46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355" y="6172200"/>
            <a:ext cx="4124149" cy="407958"/>
          </a:xfrm>
          <a:prstGeom prst="rect">
            <a:avLst/>
          </a:prstGeom>
        </p:spPr>
      </p:pic>
      <p:sp>
        <p:nvSpPr>
          <p:cNvPr id="16" name="TextBox 13"/>
          <p:cNvSpPr txBox="1">
            <a:spLocks noChangeArrowheads="1"/>
          </p:cNvSpPr>
          <p:nvPr/>
        </p:nvSpPr>
        <p:spPr bwMode="auto">
          <a:xfrm>
            <a:off x="1075130" y="331649"/>
            <a:ext cx="934248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 b="1" dirty="0" smtClean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前言：创新之“海”</a:t>
            </a:r>
            <a:r>
              <a:rPr lang="en-US" altLang="zh-CN" sz="4000" b="1" dirty="0" smtClean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&amp;   </a:t>
            </a:r>
            <a:r>
              <a:rPr lang="zh-CN" altLang="en-US" sz="4000" b="1" dirty="0" smtClean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创业之“坑”</a:t>
            </a:r>
            <a:endParaRPr lang="zh-CN" altLang="en-US" sz="4000" b="1" dirty="0">
              <a:solidFill>
                <a:srgbClr val="FFFF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260" y="1180921"/>
            <a:ext cx="6771217" cy="4837864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49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0" y="210344"/>
            <a:ext cx="12192000" cy="762000"/>
          </a:xfrm>
          <a:prstGeom prst="rect">
            <a:avLst/>
          </a:prstGeom>
          <a:solidFill>
            <a:srgbClr val="002F7C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D557A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24682" y="0"/>
            <a:ext cx="175443" cy="628650"/>
          </a:xfrm>
          <a:prstGeom prst="rect">
            <a:avLst/>
          </a:prstGeom>
          <a:solidFill>
            <a:srgbClr val="829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2" name="表格占位符 8"/>
          <p:cNvGraphicFramePr>
            <a:graphicFrameLocks/>
          </p:cNvGraphicFramePr>
          <p:nvPr>
            <p:extLst/>
          </p:nvPr>
        </p:nvGraphicFramePr>
        <p:xfrm>
          <a:off x="1480931" y="1908641"/>
          <a:ext cx="8706678" cy="4243681"/>
        </p:xfrm>
        <a:graphic>
          <a:graphicData uri="http://schemas.openxmlformats.org/drawingml/2006/table">
            <a:tbl>
              <a:tblPr/>
              <a:tblGrid>
                <a:gridCol w="16200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00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65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43263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" panose="05000000000000000000" pitchFamily="2" charset="2"/>
                        <a:defRPr kumimoji="1"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kumimoji="1" sz="21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           </a:t>
                      </a: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" panose="05000000000000000000" pitchFamily="2" charset="2"/>
                        <a:defRPr kumimoji="1"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kumimoji="1" sz="21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" panose="05000000000000000000" pitchFamily="2" charset="2"/>
                        <a:defRPr kumimoji="1"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kumimoji="1" sz="21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868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" panose="05000000000000000000" pitchFamily="2" charset="2"/>
                        <a:defRPr kumimoji="1"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kumimoji="1" sz="21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" panose="05000000000000000000" pitchFamily="2" charset="2"/>
                        <a:defRPr kumimoji="1"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kumimoji="1" sz="21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1733"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" panose="05000000000000000000" pitchFamily="2" charset="2"/>
                        <a:defRPr kumimoji="1"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kumimoji="1" sz="21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kumimoji="1"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                不明确              明确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3897072" y="5393333"/>
            <a:ext cx="4865760" cy="4770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研究的目的性（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什么是需要的？</a:t>
            </a:r>
            <a:r>
              <a:rPr lang="zh-CN" altLang="en-US" sz="24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  <a:endParaRPr lang="zh-CN" altLang="en-US" sz="2400" b="1" dirty="0">
              <a:solidFill>
                <a:srgbClr val="0F32E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787846" y="2623934"/>
            <a:ext cx="642108" cy="24350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知</a:t>
            </a:r>
            <a:endParaRPr lang="en-US" altLang="zh-CN" sz="2400" b="1" dirty="0" smtClean="0">
              <a:solidFill>
                <a:srgbClr val="0F32E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/>
            <a:r>
              <a:rPr lang="zh-CN" altLang="en-US" sz="24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识</a:t>
            </a:r>
            <a:endParaRPr lang="en-US" altLang="zh-CN" sz="2400" b="1" dirty="0" smtClean="0">
              <a:solidFill>
                <a:srgbClr val="0F32E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/>
            <a:r>
              <a:rPr lang="zh-CN" altLang="en-US" sz="24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的</a:t>
            </a:r>
          </a:p>
          <a:p>
            <a:pPr algn="ctr"/>
            <a:r>
              <a:rPr lang="zh-CN" altLang="en-US" sz="24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基</a:t>
            </a:r>
            <a:endParaRPr lang="en-US" altLang="zh-CN" sz="2400" b="1" dirty="0" smtClean="0">
              <a:solidFill>
                <a:srgbClr val="0F32E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/>
            <a:r>
              <a:rPr lang="zh-CN" altLang="en-US" sz="24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本</a:t>
            </a:r>
            <a:endParaRPr lang="en-US" altLang="zh-CN" sz="2400" b="1" dirty="0" smtClean="0">
              <a:solidFill>
                <a:srgbClr val="0F32E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/>
            <a:r>
              <a:rPr lang="zh-CN" altLang="en-US" sz="24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性</a:t>
            </a:r>
            <a:endParaRPr lang="zh-CN" altLang="en-US" sz="2400" b="1" dirty="0">
              <a:solidFill>
                <a:srgbClr val="0F32E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9047302" y="4999383"/>
            <a:ext cx="987493" cy="4770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明确</a:t>
            </a:r>
            <a:endParaRPr lang="zh-CN" altLang="en-US" sz="24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139110" y="4999383"/>
            <a:ext cx="1542220" cy="4770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不明确</a:t>
            </a:r>
            <a:endParaRPr lang="zh-CN" altLang="en-US" sz="24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568850" y="5252550"/>
            <a:ext cx="1521880" cy="5357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具体特殊</a:t>
            </a:r>
            <a:endParaRPr lang="zh-CN" altLang="en-US" sz="24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558261" y="1908642"/>
            <a:ext cx="1406759" cy="5409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基本普遍</a:t>
            </a:r>
            <a:endParaRPr lang="zh-CN" altLang="en-US" sz="24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0" name="TextBox 9"/>
          <p:cNvSpPr txBox="1">
            <a:spLocks noChangeArrowheads="1"/>
          </p:cNvSpPr>
          <p:nvPr/>
        </p:nvSpPr>
        <p:spPr bwMode="auto">
          <a:xfrm>
            <a:off x="3897072" y="2181364"/>
            <a:ext cx="1728787" cy="36830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zh-CN" altLang="en-US" sz="1800">
                <a:solidFill>
                  <a:schemeClr val="tx1"/>
                </a:solidFill>
                <a:latin typeface="Calibri" panose="020F0502020204030204" pitchFamily="34" charset="0"/>
              </a:rPr>
              <a:t>基础研究</a:t>
            </a:r>
          </a:p>
        </p:txBody>
      </p:sp>
      <p:sp>
        <p:nvSpPr>
          <p:cNvPr id="31" name="TextBox 9"/>
          <p:cNvSpPr txBox="1">
            <a:spLocks noChangeArrowheads="1"/>
          </p:cNvSpPr>
          <p:nvPr/>
        </p:nvSpPr>
        <p:spPr bwMode="auto">
          <a:xfrm>
            <a:off x="5403574" y="3222073"/>
            <a:ext cx="1752600" cy="36830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zh-CN" altLang="en-US" sz="1800">
                <a:solidFill>
                  <a:schemeClr val="tx1"/>
                </a:solidFill>
                <a:latin typeface="Calibri" panose="020F0502020204030204" pitchFamily="34" charset="0"/>
              </a:rPr>
              <a:t>应用研究</a:t>
            </a:r>
          </a:p>
        </p:txBody>
      </p:sp>
      <p:sp>
        <p:nvSpPr>
          <p:cNvPr id="32" name="TextBox 9"/>
          <p:cNvSpPr txBox="1">
            <a:spLocks noChangeArrowheads="1"/>
          </p:cNvSpPr>
          <p:nvPr/>
        </p:nvSpPr>
        <p:spPr bwMode="auto">
          <a:xfrm>
            <a:off x="7617567" y="4079479"/>
            <a:ext cx="1752600" cy="36830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zh-CN" altLang="en-US" sz="1800">
                <a:solidFill>
                  <a:schemeClr val="tx1"/>
                </a:solidFill>
                <a:latin typeface="Calibri" panose="020F0502020204030204" pitchFamily="34" charset="0"/>
              </a:rPr>
              <a:t>试验研究</a:t>
            </a:r>
          </a:p>
        </p:txBody>
      </p:sp>
      <p:cxnSp>
        <p:nvCxnSpPr>
          <p:cNvPr id="33" name="直接箭头连接符 32"/>
          <p:cNvCxnSpPr>
            <a:stCxn id="30" idx="2"/>
          </p:cNvCxnSpPr>
          <p:nvPr/>
        </p:nvCxnSpPr>
        <p:spPr>
          <a:xfrm>
            <a:off x="4761466" y="2549664"/>
            <a:ext cx="1598266" cy="627857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>
            <a:endCxn id="32" idx="0"/>
          </p:cNvCxnSpPr>
          <p:nvPr/>
        </p:nvCxnSpPr>
        <p:spPr>
          <a:xfrm>
            <a:off x="6370327" y="3552247"/>
            <a:ext cx="2123540" cy="52723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右箭头标注 34"/>
          <p:cNvSpPr>
            <a:spLocks noChangeArrowheads="1"/>
          </p:cNvSpPr>
          <p:nvPr/>
        </p:nvSpPr>
        <p:spPr bwMode="auto">
          <a:xfrm>
            <a:off x="10210180" y="3590373"/>
            <a:ext cx="914400" cy="1296988"/>
          </a:xfrm>
          <a:prstGeom prst="rightArrowCallout">
            <a:avLst>
              <a:gd name="adj1" fmla="val 25006"/>
              <a:gd name="adj2" fmla="val 24999"/>
              <a:gd name="adj3" fmla="val 25000"/>
              <a:gd name="adj4" fmla="val 64977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25400">
            <a:solidFill>
              <a:srgbClr val="0056B0"/>
            </a:solidFill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36" name="TextBox 31"/>
          <p:cNvSpPr txBox="1">
            <a:spLocks noChangeArrowheads="1"/>
          </p:cNvSpPr>
          <p:nvPr/>
        </p:nvSpPr>
        <p:spPr bwMode="auto">
          <a:xfrm>
            <a:off x="11124580" y="3815863"/>
            <a:ext cx="933450" cy="8302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zh-CN" altLang="en-US" sz="2400" b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企业</a:t>
            </a:r>
            <a:endParaRPr lang="en-US" altLang="zh-CN" sz="2400" b="1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zh-CN" altLang="en-US" sz="2400" b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用户</a:t>
            </a:r>
          </a:p>
        </p:txBody>
      </p:sp>
      <p:sp>
        <p:nvSpPr>
          <p:cNvPr id="37" name="爆炸形 2 36"/>
          <p:cNvSpPr/>
          <p:nvPr/>
        </p:nvSpPr>
        <p:spPr>
          <a:xfrm>
            <a:off x="7354042" y="1857091"/>
            <a:ext cx="2016125" cy="1223962"/>
          </a:xfrm>
          <a:prstGeom prst="irregularSeal2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8" name="TextBox 33"/>
          <p:cNvSpPr txBox="1">
            <a:spLocks noChangeArrowheads="1"/>
          </p:cNvSpPr>
          <p:nvPr/>
        </p:nvSpPr>
        <p:spPr bwMode="auto">
          <a:xfrm>
            <a:off x="10283722" y="1949589"/>
            <a:ext cx="177430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zh-CN" altLang="en-US" sz="18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应用基础研究</a:t>
            </a:r>
            <a:endParaRPr lang="en-US" altLang="zh-CN" sz="18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zh-CN" altLang="en-US" sz="1800" b="1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工程科学研究</a:t>
            </a:r>
            <a:endParaRPr lang="en-US" altLang="zh-CN" sz="1800" b="1" dirty="0">
              <a:solidFill>
                <a:srgbClr val="C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zh-CN" altLang="en-US" sz="18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战略性研究</a:t>
            </a:r>
            <a:endParaRPr lang="en-US" altLang="zh-CN" sz="18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zh-CN" altLang="en-US" sz="1800" b="1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巴斯德象限</a:t>
            </a: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0" t="17896" r="22929" b="13902"/>
          <a:stretch>
            <a:fillRect/>
          </a:stretch>
        </p:blipFill>
        <p:spPr bwMode="auto">
          <a:xfrm>
            <a:off x="3042350" y="1939650"/>
            <a:ext cx="7051414" cy="34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Box 13"/>
          <p:cNvSpPr txBox="1">
            <a:spLocks noChangeArrowheads="1"/>
          </p:cNvSpPr>
          <p:nvPr/>
        </p:nvSpPr>
        <p:spPr bwMode="auto">
          <a:xfrm>
            <a:off x="1000125" y="1087932"/>
            <a:ext cx="870512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457200" indent="-457200" eaLnBrk="1" hangingPunct="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u"/>
            </a:pPr>
            <a:r>
              <a:rPr lang="en-US" altLang="zh-CN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1.3  </a:t>
            </a:r>
            <a:r>
              <a:rPr lang="zh-CN" altLang="en-US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研究和创新的二维模型</a:t>
            </a:r>
            <a:endParaRPr lang="en-US" altLang="zh-CN" sz="2400" b="1" dirty="0" smtClean="0">
              <a:latin typeface="华文楷体" panose="02010600040101010101" pitchFamily="2" charset="-122"/>
              <a:ea typeface="华文楷体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2341273" y="2375452"/>
            <a:ext cx="642108" cy="28579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什么是可能的</a:t>
            </a:r>
            <a:endParaRPr lang="en-US" altLang="zh-CN" sz="2400" b="1" dirty="0" smtClean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/>
            <a:r>
              <a:rPr lang="zh-CN" altLang="en-US" sz="24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？</a:t>
            </a:r>
            <a:endParaRPr lang="zh-CN" altLang="en-US" sz="24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5" name="TextBox 13"/>
          <p:cNvSpPr txBox="1">
            <a:spLocks noChangeArrowheads="1"/>
          </p:cNvSpPr>
          <p:nvPr/>
        </p:nvSpPr>
        <p:spPr bwMode="auto">
          <a:xfrm>
            <a:off x="1172817" y="331649"/>
            <a:ext cx="874643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 dirty="0" smtClean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P1</a:t>
            </a:r>
            <a:r>
              <a:rPr lang="zh-CN" altLang="en-US" sz="4000" b="1" dirty="0" smtClean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：跨越创新之海的科学方法</a:t>
            </a:r>
            <a:endParaRPr lang="zh-CN" altLang="en-US" sz="4000" b="1" dirty="0">
              <a:solidFill>
                <a:srgbClr val="FFFF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942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ldLvl="0" animBg="1"/>
      <p:bldP spid="31" grpId="0" bldLvl="0" animBg="1"/>
      <p:bldP spid="32" grpId="0" bldLvl="0" animBg="1"/>
      <p:bldP spid="35" grpId="0" bldLvl="0" animBg="1"/>
      <p:bldP spid="36" grpId="0" bldLvl="0" animBg="1"/>
      <p:bldP spid="37" grpId="0" bldLvl="0" animBg="1"/>
      <p:bldP spid="3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683" y="1295400"/>
            <a:ext cx="10862264" cy="481716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1.4  </a:t>
            </a:r>
            <a:r>
              <a:rPr lang="zh-CN" altLang="en-US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研究组织方式（二元组织架构）</a:t>
            </a:r>
            <a:endParaRPr lang="en-US" altLang="zh-CN" sz="2800" b="1" dirty="0" smtClean="0">
              <a:solidFill>
                <a:srgbClr val="0F32E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A</a:t>
            </a:r>
            <a:r>
              <a:rPr lang="zh-CN" altLang="en-US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、创新的组织上“两难”</a:t>
            </a:r>
            <a:endParaRPr lang="en-US" altLang="zh-CN" sz="28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266700"/>
            <a:ext cx="12192000" cy="762000"/>
          </a:xfrm>
          <a:prstGeom prst="rect">
            <a:avLst/>
          </a:prstGeom>
          <a:solidFill>
            <a:srgbClr val="002F7C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D557A"/>
              </a:solidFill>
            </a:endParaRPr>
          </a:p>
        </p:txBody>
      </p:sp>
      <p:pic>
        <p:nvPicPr>
          <p:cNvPr id="5" name="Picture 6" descr="D:\MBA工作\LOGO\同济经管LOGO反白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4873" y="355967"/>
            <a:ext cx="1386605" cy="46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16"/>
          <p:cNvSpPr/>
          <p:nvPr/>
        </p:nvSpPr>
        <p:spPr>
          <a:xfrm>
            <a:off x="824682" y="0"/>
            <a:ext cx="175443" cy="628650"/>
          </a:xfrm>
          <a:prstGeom prst="rect">
            <a:avLst/>
          </a:prstGeom>
          <a:solidFill>
            <a:srgbClr val="829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TextBox 13"/>
          <p:cNvSpPr txBox="1">
            <a:spLocks noChangeArrowheads="1"/>
          </p:cNvSpPr>
          <p:nvPr/>
        </p:nvSpPr>
        <p:spPr bwMode="auto">
          <a:xfrm>
            <a:off x="1172817" y="331649"/>
            <a:ext cx="874643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 dirty="0" smtClean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P1</a:t>
            </a:r>
            <a:r>
              <a:rPr lang="zh-CN" altLang="en-US" sz="4000" b="1" dirty="0" smtClean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：跨越创新之海的科学方法</a:t>
            </a:r>
            <a:endParaRPr lang="zh-CN" altLang="en-US" sz="4000" b="1" dirty="0">
              <a:solidFill>
                <a:srgbClr val="FFFF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25" y="2951922"/>
            <a:ext cx="10380179" cy="305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63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683" y="1295400"/>
            <a:ext cx="10862264" cy="481716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B</a:t>
            </a:r>
            <a:r>
              <a:rPr lang="zh-CN" altLang="en-US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、克服组织上的“两难”</a:t>
            </a:r>
            <a:endParaRPr lang="en-US" altLang="zh-CN" sz="28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266700"/>
            <a:ext cx="12192000" cy="762000"/>
          </a:xfrm>
          <a:prstGeom prst="rect">
            <a:avLst/>
          </a:prstGeom>
          <a:solidFill>
            <a:srgbClr val="002F7C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D557A"/>
              </a:solidFill>
            </a:endParaRPr>
          </a:p>
        </p:txBody>
      </p:sp>
      <p:pic>
        <p:nvPicPr>
          <p:cNvPr id="5" name="Picture 6" descr="D:\MBA工作\LOGO\同济经管LOGO反白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4873" y="355967"/>
            <a:ext cx="1386605" cy="46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16"/>
          <p:cNvSpPr/>
          <p:nvPr/>
        </p:nvSpPr>
        <p:spPr>
          <a:xfrm>
            <a:off x="824682" y="0"/>
            <a:ext cx="175443" cy="628650"/>
          </a:xfrm>
          <a:prstGeom prst="rect">
            <a:avLst/>
          </a:prstGeom>
          <a:solidFill>
            <a:srgbClr val="829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TextBox 13"/>
          <p:cNvSpPr txBox="1">
            <a:spLocks noChangeArrowheads="1"/>
          </p:cNvSpPr>
          <p:nvPr/>
        </p:nvSpPr>
        <p:spPr bwMode="auto">
          <a:xfrm>
            <a:off x="1172817" y="331649"/>
            <a:ext cx="874643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 dirty="0" smtClean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P1</a:t>
            </a:r>
            <a:r>
              <a:rPr lang="zh-CN" altLang="en-US" sz="4000" b="1" dirty="0" smtClean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：跨越创新之海的科学方法</a:t>
            </a:r>
            <a:endParaRPr lang="zh-CN" altLang="en-US" sz="4000" b="1" dirty="0">
              <a:solidFill>
                <a:srgbClr val="FFFF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718" y="1958008"/>
            <a:ext cx="10612108" cy="391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00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683" y="1295400"/>
            <a:ext cx="10862264" cy="481716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C</a:t>
            </a:r>
            <a:r>
              <a:rPr lang="zh-CN" altLang="en-US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、重</a:t>
            </a:r>
            <a:r>
              <a:rPr lang="zh-CN" altLang="en-US" sz="2800" b="1" dirty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塑创新：二元</a:t>
            </a:r>
            <a:r>
              <a:rPr lang="zh-CN" altLang="en-US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组织设计（把握机遇）</a:t>
            </a:r>
            <a:endParaRPr lang="en-US" altLang="zh-CN" sz="2800" b="1" dirty="0" smtClean="0">
              <a:solidFill>
                <a:srgbClr val="0F32E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266700"/>
            <a:ext cx="12192000" cy="762000"/>
          </a:xfrm>
          <a:prstGeom prst="rect">
            <a:avLst/>
          </a:prstGeom>
          <a:solidFill>
            <a:srgbClr val="002F7C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D557A"/>
              </a:solidFill>
            </a:endParaRPr>
          </a:p>
        </p:txBody>
      </p:sp>
      <p:pic>
        <p:nvPicPr>
          <p:cNvPr id="5" name="Picture 6" descr="D:\MBA工作\LOGO\同济经管LOGO反白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4873" y="355967"/>
            <a:ext cx="1386605" cy="46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16"/>
          <p:cNvSpPr/>
          <p:nvPr/>
        </p:nvSpPr>
        <p:spPr>
          <a:xfrm>
            <a:off x="824682" y="0"/>
            <a:ext cx="175443" cy="628650"/>
          </a:xfrm>
          <a:prstGeom prst="rect">
            <a:avLst/>
          </a:prstGeom>
          <a:solidFill>
            <a:srgbClr val="829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TextBox 13"/>
          <p:cNvSpPr txBox="1">
            <a:spLocks noChangeArrowheads="1"/>
          </p:cNvSpPr>
          <p:nvPr/>
        </p:nvSpPr>
        <p:spPr bwMode="auto">
          <a:xfrm>
            <a:off x="1172817" y="331649"/>
            <a:ext cx="874643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 dirty="0" smtClean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P1</a:t>
            </a:r>
            <a:r>
              <a:rPr lang="zh-CN" altLang="en-US" sz="4000" b="1" dirty="0" smtClean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：跨越创新之海的科学方法</a:t>
            </a:r>
            <a:endParaRPr lang="zh-CN" altLang="en-US" sz="4000" b="1" dirty="0">
              <a:solidFill>
                <a:srgbClr val="FFFF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274" y="1295400"/>
            <a:ext cx="3660417" cy="4817166"/>
          </a:xfrm>
          <a:prstGeom prst="rect">
            <a:avLst/>
          </a:prstGeom>
        </p:spPr>
      </p:pic>
      <p:sp>
        <p:nvSpPr>
          <p:cNvPr id="8" name="流程图: 顺序访问存储器 7"/>
          <p:cNvSpPr/>
          <p:nvPr/>
        </p:nvSpPr>
        <p:spPr>
          <a:xfrm flipH="1">
            <a:off x="3568147" y="3472073"/>
            <a:ext cx="2862470" cy="2242929"/>
          </a:xfrm>
          <a:prstGeom prst="flowChartMagneticTap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工程师主导应用性开发机构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1" name="流程图: 顺序访问存储器 10"/>
          <p:cNvSpPr/>
          <p:nvPr/>
        </p:nvSpPr>
        <p:spPr>
          <a:xfrm>
            <a:off x="842435" y="3472073"/>
            <a:ext cx="2879466" cy="2242930"/>
          </a:xfrm>
          <a:prstGeom prst="flowChartMagneticTap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科学家主导探索性研究机构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420368" y="2308866"/>
            <a:ext cx="4699447" cy="81500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战略需求导向的研究</a:t>
            </a:r>
          </a:p>
        </p:txBody>
      </p:sp>
      <p:sp>
        <p:nvSpPr>
          <p:cNvPr id="13" name="下箭头 12"/>
          <p:cNvSpPr/>
          <p:nvPr/>
        </p:nvSpPr>
        <p:spPr>
          <a:xfrm>
            <a:off x="2068476" y="3123875"/>
            <a:ext cx="427383" cy="444273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下箭头 17"/>
          <p:cNvSpPr/>
          <p:nvPr/>
        </p:nvSpPr>
        <p:spPr>
          <a:xfrm>
            <a:off x="4892804" y="3123875"/>
            <a:ext cx="427383" cy="444273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00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683" y="1295400"/>
            <a:ext cx="10862264" cy="481716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B</a:t>
            </a:r>
            <a:r>
              <a:rPr lang="zh-CN" altLang="en-US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、克服组织上的“两难”</a:t>
            </a:r>
            <a:endParaRPr lang="en-US" altLang="zh-CN" sz="2800" b="1" dirty="0" smtClean="0">
              <a:solidFill>
                <a:srgbClr val="0F32E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B1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、缓冲开放</a:t>
            </a:r>
            <a:endParaRPr lang="en-US" altLang="zh-CN" sz="28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B2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、一定程度</a:t>
            </a:r>
            <a:endParaRPr lang="en-US" altLang="zh-CN" sz="28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解决技术有用性，</a:t>
            </a:r>
            <a:endParaRPr lang="en-US" altLang="zh-CN" sz="28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但难以解决把握</a:t>
            </a:r>
            <a:endParaRPr lang="en-US" altLang="zh-CN" sz="28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新技术机遇问题。</a:t>
            </a:r>
            <a:endParaRPr lang="en-US" altLang="zh-CN" sz="28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zh-CN" sz="28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266700"/>
            <a:ext cx="12192000" cy="762000"/>
          </a:xfrm>
          <a:prstGeom prst="rect">
            <a:avLst/>
          </a:prstGeom>
          <a:solidFill>
            <a:srgbClr val="002F7C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D557A"/>
              </a:solidFill>
            </a:endParaRPr>
          </a:p>
        </p:txBody>
      </p:sp>
      <p:pic>
        <p:nvPicPr>
          <p:cNvPr id="5" name="Picture 6" descr="D:\MBA工作\LOGO\同济经管LOGO反白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4873" y="355967"/>
            <a:ext cx="1386605" cy="46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16"/>
          <p:cNvSpPr/>
          <p:nvPr/>
        </p:nvSpPr>
        <p:spPr>
          <a:xfrm>
            <a:off x="824682" y="0"/>
            <a:ext cx="175443" cy="628650"/>
          </a:xfrm>
          <a:prstGeom prst="rect">
            <a:avLst/>
          </a:prstGeom>
          <a:solidFill>
            <a:srgbClr val="829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TextBox 13"/>
          <p:cNvSpPr txBox="1">
            <a:spLocks noChangeArrowheads="1"/>
          </p:cNvSpPr>
          <p:nvPr/>
        </p:nvSpPr>
        <p:spPr bwMode="auto">
          <a:xfrm>
            <a:off x="1172817" y="331649"/>
            <a:ext cx="874643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 dirty="0" smtClean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P1</a:t>
            </a:r>
            <a:r>
              <a:rPr lang="zh-CN" altLang="en-US" sz="4000" b="1" dirty="0" smtClean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：跨越创新之海的科学方法</a:t>
            </a:r>
            <a:endParaRPr lang="zh-CN" altLang="en-US" sz="4000" b="1" dirty="0">
              <a:solidFill>
                <a:srgbClr val="FFFF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8148" y="2037522"/>
            <a:ext cx="8259416" cy="407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90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4868" y="1117967"/>
            <a:ext cx="10862264" cy="493974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2.  </a:t>
            </a:r>
            <a:r>
              <a:rPr lang="zh-CN" altLang="en-US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技术应用条件开发</a:t>
            </a:r>
            <a:r>
              <a:rPr lang="en-US" altLang="zh-CN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——</a:t>
            </a:r>
            <a:r>
              <a:rPr lang="zh-CN" altLang="en-US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价值网方法</a:t>
            </a:r>
            <a:endParaRPr lang="en-US" altLang="zh-CN" sz="2800" b="1" dirty="0" smtClean="0">
              <a:solidFill>
                <a:srgbClr val="0F32E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2.1  </a:t>
            </a:r>
            <a:r>
              <a:rPr lang="zh-CN" altLang="en-US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价值网</a:t>
            </a:r>
            <a:endParaRPr lang="en-US" altLang="zh-CN" sz="2800" b="1" dirty="0" smtClean="0">
              <a:solidFill>
                <a:srgbClr val="0F32E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）概念（</a:t>
            </a:r>
            <a:r>
              <a:rPr lang="zh-CN" altLang="en-US" sz="2800" b="1" dirty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建立在“技术范式”基础之上</a:t>
            </a:r>
            <a:r>
              <a:rPr lang="zh-CN" altLang="en-US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  <a:endParaRPr lang="en-US" altLang="zh-CN" sz="2800" b="1" dirty="0" smtClean="0">
              <a:solidFill>
                <a:srgbClr val="0F32E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A</a:t>
            </a:r>
            <a:r>
              <a:rPr lang="zh-CN" altLang="en-US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、技术范式：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建立在某些自然科学和材料技术原理之上、对某些技术问题的一系列解决方法，</a:t>
            </a:r>
            <a:r>
              <a:rPr lang="zh-CN" altLang="en-US" sz="2800" b="1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如依据汽油确定汽车技术变革方向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en-US" altLang="zh-CN" sz="28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B</a:t>
            </a:r>
            <a:r>
              <a:rPr lang="zh-CN" altLang="en-US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由基础技术（标准）导致的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一系列生产商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（技术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或产品构件）和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市场（交易）组成一个</a:t>
            </a:r>
            <a:r>
              <a:rPr lang="zh-CN" altLang="en-US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嵌套式商业</a:t>
            </a:r>
            <a:r>
              <a:rPr lang="zh-CN" altLang="en-US" sz="2800" b="1" dirty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体系（网络</a:t>
            </a:r>
            <a:r>
              <a:rPr lang="zh-CN" altLang="en-US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en-US" altLang="zh-CN" sz="28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266700"/>
            <a:ext cx="12192000" cy="762000"/>
          </a:xfrm>
          <a:prstGeom prst="rect">
            <a:avLst/>
          </a:prstGeom>
          <a:solidFill>
            <a:srgbClr val="002F7C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D557A"/>
              </a:solidFill>
            </a:endParaRPr>
          </a:p>
        </p:txBody>
      </p:sp>
      <p:pic>
        <p:nvPicPr>
          <p:cNvPr id="5" name="Picture 6" descr="D:\MBA工作\LOGO\同济经管LOGO反白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4873" y="355967"/>
            <a:ext cx="1386605" cy="46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16"/>
          <p:cNvSpPr/>
          <p:nvPr/>
        </p:nvSpPr>
        <p:spPr>
          <a:xfrm>
            <a:off x="824682" y="0"/>
            <a:ext cx="175443" cy="628650"/>
          </a:xfrm>
          <a:prstGeom prst="rect">
            <a:avLst/>
          </a:prstGeom>
          <a:solidFill>
            <a:srgbClr val="829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1172817" y="331649"/>
            <a:ext cx="874643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 dirty="0" smtClean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P1</a:t>
            </a:r>
            <a:r>
              <a:rPr lang="zh-CN" altLang="en-US" sz="4000" b="1" dirty="0" smtClean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：跨越创新之海的科学方法</a:t>
            </a:r>
            <a:endParaRPr lang="zh-CN" altLang="en-US" sz="4000" b="1" dirty="0">
              <a:solidFill>
                <a:srgbClr val="FFFF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9985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0" y="210344"/>
            <a:ext cx="12192000" cy="762000"/>
          </a:xfrm>
          <a:prstGeom prst="rect">
            <a:avLst/>
          </a:prstGeom>
          <a:solidFill>
            <a:srgbClr val="002F7C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D557A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24682" y="0"/>
            <a:ext cx="175443" cy="628650"/>
          </a:xfrm>
          <a:prstGeom prst="rect">
            <a:avLst/>
          </a:prstGeom>
          <a:solidFill>
            <a:srgbClr val="829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Picture 6" descr="D:\MBA工作\LOGO\同济经管LOGO反白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4873" y="355967"/>
            <a:ext cx="1386605" cy="46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355" y="6172200"/>
            <a:ext cx="4124149" cy="407958"/>
          </a:xfrm>
          <a:prstGeom prst="rect">
            <a:avLst/>
          </a:prstGeom>
        </p:spPr>
      </p:pic>
      <p:sp>
        <p:nvSpPr>
          <p:cNvPr id="16" name="内容占位符 2"/>
          <p:cNvSpPr txBox="1">
            <a:spLocks/>
          </p:cNvSpPr>
          <p:nvPr/>
        </p:nvSpPr>
        <p:spPr>
          <a:xfrm>
            <a:off x="824682" y="1165362"/>
            <a:ext cx="10757718" cy="5116167"/>
          </a:xfrm>
          <a:prstGeom prst="rect">
            <a:avLst/>
          </a:prstGeom>
        </p:spPr>
        <p:txBody>
          <a:bodyPr/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800" b="1" dirty="0" smtClean="0">
                <a:solidFill>
                  <a:srgbClr val="0F32E1"/>
                </a:solidFill>
                <a:latin typeface="华文楷体" pitchFamily="2" charset="-122"/>
                <a:ea typeface="华文楷体" pitchFamily="2" charset="-122"/>
              </a:rPr>
              <a:t>（</a:t>
            </a:r>
            <a:r>
              <a:rPr lang="en-US" altLang="zh-CN" sz="2800" b="1" dirty="0" smtClean="0">
                <a:solidFill>
                  <a:srgbClr val="0F32E1"/>
                </a:solidFill>
                <a:latin typeface="华文楷体" pitchFamily="2" charset="-122"/>
                <a:ea typeface="华文楷体" pitchFamily="2" charset="-122"/>
              </a:rPr>
              <a:t>2</a:t>
            </a:r>
            <a:r>
              <a:rPr lang="zh-CN" altLang="en-US" sz="2800" b="1" dirty="0" smtClean="0">
                <a:solidFill>
                  <a:srgbClr val="0F32E1"/>
                </a:solidFill>
                <a:latin typeface="华文楷体" pitchFamily="2" charset="-122"/>
                <a:ea typeface="华文楷体" pitchFamily="2" charset="-122"/>
              </a:rPr>
              <a:t>）对应全球产业价值链</a:t>
            </a:r>
            <a:endParaRPr lang="en-US" altLang="zh-CN" sz="2800" b="1" dirty="0" smtClean="0">
              <a:solidFill>
                <a:srgbClr val="0F32E1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2800" b="1" dirty="0" smtClean="0">
                <a:solidFill>
                  <a:srgbClr val="0F32E1"/>
                </a:solidFill>
                <a:latin typeface="华文楷体" pitchFamily="2" charset="-122"/>
                <a:ea typeface="华文楷体" pitchFamily="2" charset="-122"/>
              </a:rPr>
              <a:t>A</a:t>
            </a:r>
            <a:r>
              <a:rPr lang="zh-CN" altLang="en-US" sz="2800" b="1" dirty="0" smtClean="0">
                <a:solidFill>
                  <a:srgbClr val="0F32E1"/>
                </a:solidFill>
                <a:latin typeface="华文楷体" pitchFamily="2" charset="-122"/>
                <a:ea typeface="华文楷体" pitchFamily="2" charset="-122"/>
              </a:rPr>
              <a:t>、</a:t>
            </a:r>
            <a:r>
              <a:rPr lang="zh-CN" altLang="zh-CN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产业链</a:t>
            </a:r>
            <a:endParaRPr lang="en-US" altLang="zh-CN" sz="2800" b="1" dirty="0" smtClean="0">
              <a:solidFill>
                <a:srgbClr val="0F32E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A1</a:t>
            </a:r>
            <a:r>
              <a:rPr lang="zh-CN" altLang="en-US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、涵义</a:t>
            </a:r>
            <a:r>
              <a:rPr lang="en-US" altLang="zh-CN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r>
              <a:rPr lang="zh-CN" altLang="zh-CN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以</a:t>
            </a:r>
            <a:r>
              <a:rPr lang="zh-CN" altLang="zh-CN" sz="2800" b="1" dirty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收益递增</a:t>
            </a:r>
            <a:r>
              <a:rPr lang="zh-CN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为特征的纵向产业内分工和以</a:t>
            </a:r>
            <a:r>
              <a:rPr lang="zh-CN" altLang="zh-CN" sz="2800" b="1" dirty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比较优势</a:t>
            </a:r>
            <a:r>
              <a:rPr lang="zh-CN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为特征的横向产业间分工为</a:t>
            </a:r>
            <a:r>
              <a:rPr lang="zh-CN" altLang="zh-CN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主导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，</a:t>
            </a:r>
            <a:r>
              <a:rPr lang="zh-CN" altLang="zh-CN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且</a:t>
            </a:r>
            <a:r>
              <a:rPr lang="zh-CN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相互交织的产业</a:t>
            </a:r>
            <a:r>
              <a:rPr lang="zh-CN" altLang="zh-CN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组织形式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en-US" altLang="zh-CN" sz="28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A2</a:t>
            </a:r>
            <a:r>
              <a:rPr lang="zh-CN" altLang="en-US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、涵义</a:t>
            </a:r>
            <a:r>
              <a:rPr lang="en-US" altLang="zh-CN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各个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产业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部门间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基于一定的</a:t>
            </a:r>
            <a:r>
              <a:rPr lang="zh-CN" altLang="en-US" sz="2800" b="1" dirty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技术经济关联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，并依据特定的</a:t>
            </a:r>
            <a:r>
              <a:rPr lang="zh-CN" altLang="en-US" sz="2800" b="1" dirty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逻辑关系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和</a:t>
            </a:r>
            <a:r>
              <a:rPr lang="zh-CN" altLang="en-US" sz="2800" b="1" dirty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时空布局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关系客观形成的链条式关联关系形态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en-US" altLang="zh-CN" sz="28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6704472" y="3435212"/>
            <a:ext cx="1997765" cy="46713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13"/>
          <p:cNvSpPr txBox="1">
            <a:spLocks noChangeArrowheads="1"/>
          </p:cNvSpPr>
          <p:nvPr/>
        </p:nvSpPr>
        <p:spPr bwMode="auto">
          <a:xfrm>
            <a:off x="1172817" y="331649"/>
            <a:ext cx="874643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 dirty="0" smtClean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P1</a:t>
            </a:r>
            <a:r>
              <a:rPr lang="zh-CN" altLang="en-US" sz="4000" b="1" dirty="0" smtClean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：跨越创新之海的科学方法</a:t>
            </a:r>
            <a:endParaRPr lang="zh-CN" altLang="en-US" sz="4000" b="1" dirty="0">
              <a:solidFill>
                <a:srgbClr val="FFFF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8742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4868" y="1117967"/>
            <a:ext cx="10862264" cy="493974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2.2  </a:t>
            </a:r>
            <a:r>
              <a:rPr lang="zh-CN" altLang="en-US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价值网识别</a:t>
            </a:r>
            <a:endParaRPr lang="en-US" altLang="zh-CN" sz="2800" b="1" dirty="0" smtClean="0">
              <a:solidFill>
                <a:srgbClr val="0F32E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  <a:r>
              <a:rPr lang="en-US" altLang="zh-CN" sz="2800" b="1" dirty="0" err="1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Prairietek</a:t>
            </a:r>
            <a:r>
              <a:rPr lang="zh-CN" altLang="en-US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公司案例</a:t>
            </a:r>
            <a:endParaRPr lang="en-US" altLang="zh-CN" sz="2800" b="1" dirty="0" smtClean="0">
              <a:solidFill>
                <a:srgbClr val="0F32E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个人计算机从台式电脑向笔记本电脑进化过程中，</a:t>
            </a:r>
            <a:r>
              <a:rPr lang="en-US" altLang="zh-CN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2.5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寸硬盘是在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3.5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寸硬盘基础上进化的技术。</a:t>
            </a:r>
            <a:endParaRPr lang="en-US" altLang="zh-CN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Prairietek1989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年推出该技术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，然而却在</a:t>
            </a:r>
            <a:r>
              <a:rPr lang="en-US" altLang="zh-CN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1991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年破产。</a:t>
            </a:r>
            <a:endParaRPr lang="en-US" altLang="zh-CN" sz="2800" b="1" dirty="0">
              <a:solidFill>
                <a:srgbClr val="FFFF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800" b="1" dirty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价值</a:t>
            </a:r>
            <a:r>
              <a:rPr lang="zh-CN" altLang="en-US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网（</a:t>
            </a:r>
            <a:r>
              <a:rPr lang="zh-CN" altLang="en-US" sz="2800" b="1" dirty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克里斯坦森</a:t>
            </a:r>
            <a:r>
              <a:rPr lang="zh-CN" altLang="en-US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  <a:r>
              <a:rPr lang="en-US" altLang="zh-CN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——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从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上游提供者到下游市场渠道商在内的成员集体，这些要素支持一个商业模式，实际是一个生态系统。</a:t>
            </a:r>
            <a:endParaRPr lang="en-US" altLang="zh-CN" sz="2800" b="1" dirty="0">
              <a:solidFill>
                <a:srgbClr val="FFFF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zh-CN" sz="28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266700"/>
            <a:ext cx="12192000" cy="762000"/>
          </a:xfrm>
          <a:prstGeom prst="rect">
            <a:avLst/>
          </a:prstGeom>
          <a:solidFill>
            <a:srgbClr val="002F7C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D557A"/>
              </a:solidFill>
            </a:endParaRPr>
          </a:p>
        </p:txBody>
      </p:sp>
      <p:pic>
        <p:nvPicPr>
          <p:cNvPr id="5" name="Picture 6" descr="D:\MBA工作\LOGO\同济经管LOGO反白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4873" y="355967"/>
            <a:ext cx="1386605" cy="46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16"/>
          <p:cNvSpPr/>
          <p:nvPr/>
        </p:nvSpPr>
        <p:spPr>
          <a:xfrm>
            <a:off x="824682" y="0"/>
            <a:ext cx="175443" cy="628650"/>
          </a:xfrm>
          <a:prstGeom prst="rect">
            <a:avLst/>
          </a:prstGeom>
          <a:solidFill>
            <a:srgbClr val="829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1172817" y="331649"/>
            <a:ext cx="874643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 dirty="0" smtClean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P1</a:t>
            </a:r>
            <a:r>
              <a:rPr lang="zh-CN" altLang="en-US" sz="4000" b="1" dirty="0" smtClean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：跨越创新之海的科学方法</a:t>
            </a:r>
            <a:endParaRPr lang="zh-CN" altLang="en-US" sz="4000" b="1" dirty="0">
              <a:solidFill>
                <a:srgbClr val="FFFF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8944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4868" y="1117967"/>
            <a:ext cx="10862264" cy="493974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）价值网结构形态</a:t>
            </a:r>
            <a:endParaRPr lang="en-US" altLang="zh-CN" sz="2800" b="1" dirty="0" smtClean="0">
              <a:solidFill>
                <a:srgbClr val="0F32E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A</a:t>
            </a:r>
            <a:r>
              <a:rPr lang="zh-CN" altLang="en-US" sz="2800" b="1" dirty="0" smtClean="0">
                <a:solidFill>
                  <a:srgbClr val="0F32E1"/>
                </a:solidFill>
                <a:latin typeface="华文楷体" pitchFamily="2" charset="-122"/>
                <a:ea typeface="华文楷体" pitchFamily="2" charset="-122"/>
              </a:rPr>
              <a:t>、</a:t>
            </a:r>
            <a:r>
              <a:rPr lang="zh-CN" altLang="en-US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异</a:t>
            </a:r>
            <a:r>
              <a:rPr lang="zh-CN" altLang="en-US" sz="2800" b="1" dirty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质化的</a:t>
            </a:r>
            <a:r>
              <a:rPr lang="zh-CN" altLang="en-US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企业链接（</a:t>
            </a:r>
            <a:r>
              <a:rPr lang="zh-CN" altLang="en-US" sz="2800" b="1" dirty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四种</a:t>
            </a:r>
            <a:r>
              <a:rPr lang="zh-CN" altLang="en-US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类型）</a:t>
            </a:r>
            <a:endParaRPr lang="en-US" altLang="zh-CN" sz="2800" b="1" dirty="0">
              <a:solidFill>
                <a:srgbClr val="0F32E1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A1</a:t>
            </a:r>
            <a:r>
              <a:rPr lang="zh-CN" altLang="en-US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、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掌握关键零部件及系统</a:t>
            </a:r>
            <a:endParaRPr lang="en-US" altLang="zh-CN" sz="2800" b="1" dirty="0">
              <a:latin typeface="华文楷体" panose="02010600040101010101" pitchFamily="2" charset="-122"/>
              <a:ea typeface="华文楷体" panose="02010600040101010101" pitchFamily="2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A2</a:t>
            </a:r>
            <a:r>
              <a:rPr lang="zh-CN" altLang="en-US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、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品牌设计及系统集成</a:t>
            </a:r>
            <a:endParaRPr lang="en-US" altLang="zh-CN" sz="2800" b="1" dirty="0">
              <a:latin typeface="华文楷体" panose="02010600040101010101" pitchFamily="2" charset="-122"/>
              <a:ea typeface="华文楷体" panose="02010600040101010101" pitchFamily="2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A3</a:t>
            </a:r>
            <a:r>
              <a:rPr lang="zh-CN" altLang="en-US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、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零部件生产制造</a:t>
            </a:r>
            <a:endParaRPr lang="en-US" altLang="zh-CN" sz="2800" b="1" dirty="0">
              <a:latin typeface="华文楷体" panose="02010600040101010101" pitchFamily="2" charset="-122"/>
              <a:ea typeface="华文楷体" panose="02010600040101010101" pitchFamily="2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A4</a:t>
            </a:r>
            <a:r>
              <a:rPr lang="zh-CN" altLang="en-US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、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OEM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（单纯组装生产）</a:t>
            </a:r>
            <a:endParaRPr lang="en-US" altLang="zh-CN" sz="2800" b="1" dirty="0">
              <a:latin typeface="华文楷体" panose="02010600040101010101" pitchFamily="2" charset="-122"/>
              <a:ea typeface="华文楷体" panose="02010600040101010101" pitchFamily="2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zh-CN" sz="2800" b="1" dirty="0" smtClean="0">
              <a:solidFill>
                <a:srgbClr val="0F32E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zh-CN" sz="28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266700"/>
            <a:ext cx="12192000" cy="762000"/>
          </a:xfrm>
          <a:prstGeom prst="rect">
            <a:avLst/>
          </a:prstGeom>
          <a:solidFill>
            <a:srgbClr val="002F7C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D557A"/>
              </a:solidFill>
            </a:endParaRPr>
          </a:p>
        </p:txBody>
      </p:sp>
      <p:pic>
        <p:nvPicPr>
          <p:cNvPr id="5" name="Picture 6" descr="D:\MBA工作\LOGO\同济经管LOGO反白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4873" y="355967"/>
            <a:ext cx="1386605" cy="46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16"/>
          <p:cNvSpPr/>
          <p:nvPr/>
        </p:nvSpPr>
        <p:spPr>
          <a:xfrm>
            <a:off x="824682" y="0"/>
            <a:ext cx="175443" cy="628650"/>
          </a:xfrm>
          <a:prstGeom prst="rect">
            <a:avLst/>
          </a:prstGeom>
          <a:solidFill>
            <a:srgbClr val="829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1172817" y="331649"/>
            <a:ext cx="874643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 dirty="0" smtClean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P1</a:t>
            </a:r>
            <a:r>
              <a:rPr lang="zh-CN" altLang="en-US" sz="4000" b="1" dirty="0" smtClean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：跨越创新之海的科学方法</a:t>
            </a:r>
            <a:endParaRPr lang="zh-CN" altLang="en-US" sz="4000" b="1" dirty="0">
              <a:solidFill>
                <a:srgbClr val="FFFF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391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0" y="210344"/>
            <a:ext cx="12192000" cy="762000"/>
          </a:xfrm>
          <a:prstGeom prst="rect">
            <a:avLst/>
          </a:prstGeom>
          <a:solidFill>
            <a:srgbClr val="002F7C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D557A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24682" y="0"/>
            <a:ext cx="175443" cy="628650"/>
          </a:xfrm>
          <a:prstGeom prst="rect">
            <a:avLst/>
          </a:prstGeom>
          <a:solidFill>
            <a:srgbClr val="829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Picture 6" descr="D:\MBA工作\LOGO\同济经管LOGO反白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4873" y="355967"/>
            <a:ext cx="1386605" cy="46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355" y="6172200"/>
            <a:ext cx="4124149" cy="407958"/>
          </a:xfrm>
          <a:prstGeom prst="rect">
            <a:avLst/>
          </a:prstGeom>
        </p:spPr>
      </p:pic>
      <p:sp>
        <p:nvSpPr>
          <p:cNvPr id="16" name="内容占位符 2"/>
          <p:cNvSpPr txBox="1">
            <a:spLocks/>
          </p:cNvSpPr>
          <p:nvPr/>
        </p:nvSpPr>
        <p:spPr>
          <a:xfrm>
            <a:off x="824682" y="1165362"/>
            <a:ext cx="10757718" cy="5116167"/>
          </a:xfrm>
          <a:prstGeom prst="rect">
            <a:avLst/>
          </a:prstGeom>
        </p:spPr>
        <p:txBody>
          <a:bodyPr/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800" b="1" dirty="0" smtClean="0">
                <a:solidFill>
                  <a:srgbClr val="0F32E1"/>
                </a:solidFill>
                <a:latin typeface="华文楷体" pitchFamily="2" charset="-122"/>
                <a:ea typeface="华文楷体" pitchFamily="2" charset="-122"/>
              </a:rPr>
              <a:t>以芯片行业为例：</a:t>
            </a:r>
            <a:endParaRPr lang="en-US" altLang="zh-CN" sz="2800" b="1" dirty="0" smtClean="0">
              <a:solidFill>
                <a:srgbClr val="0F32E1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2800" b="1" dirty="0" smtClean="0">
                <a:solidFill>
                  <a:srgbClr val="0F32E1"/>
                </a:solidFill>
                <a:latin typeface="华文楷体" pitchFamily="2" charset="-122"/>
                <a:ea typeface="华文楷体" pitchFamily="2" charset="-122"/>
              </a:rPr>
              <a:t>A1</a:t>
            </a:r>
            <a:r>
              <a:rPr lang="zh-CN" altLang="en-US" sz="2800" b="1" dirty="0" smtClean="0">
                <a:solidFill>
                  <a:srgbClr val="0F32E1"/>
                </a:solidFill>
                <a:latin typeface="华文楷体" pitchFamily="2" charset="-122"/>
                <a:ea typeface="华文楷体" pitchFamily="2" charset="-122"/>
              </a:rPr>
              <a:t>、</a:t>
            </a:r>
            <a:r>
              <a:rPr lang="zh-CN" altLang="zh-CN" sz="2800" b="1" dirty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集成一体</a:t>
            </a:r>
            <a:r>
              <a:rPr lang="en-US" altLang="zh-CN" sz="2800" b="1" dirty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IDM</a:t>
            </a:r>
            <a:r>
              <a:rPr lang="zh-CN" altLang="zh-CN" sz="2800" b="1" dirty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2800" b="1" dirty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Integrated Device Manufacture</a:t>
            </a:r>
            <a:r>
              <a:rPr lang="zh-CN" altLang="zh-CN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模式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r>
              <a:rPr lang="zh-CN" altLang="zh-CN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集</a:t>
            </a:r>
            <a:r>
              <a:rPr lang="zh-CN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芯片设计</a:t>
            </a:r>
            <a:r>
              <a:rPr lang="zh-CN" altLang="zh-CN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、制造、封装</a:t>
            </a:r>
            <a:r>
              <a:rPr lang="zh-CN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和测试等</a:t>
            </a:r>
            <a:r>
              <a:rPr lang="zh-CN" altLang="zh-CN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多产业</a:t>
            </a:r>
            <a:r>
              <a:rPr lang="zh-CN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链环节于一身，</a:t>
            </a:r>
            <a:r>
              <a:rPr lang="zh-CN" altLang="zh-CN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早期集成电路</a:t>
            </a:r>
            <a:r>
              <a:rPr lang="zh-CN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企业采用的模式，目前仅有三星、德州仪器等极少数企业能够</a:t>
            </a:r>
            <a:r>
              <a:rPr lang="zh-CN" altLang="zh-CN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维持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；</a:t>
            </a:r>
            <a:endParaRPr lang="en-US" altLang="zh-CN" sz="28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2800" b="1" dirty="0" smtClean="0">
                <a:solidFill>
                  <a:srgbClr val="0F32E1"/>
                </a:solidFill>
                <a:latin typeface="华文楷体" pitchFamily="2" charset="-122"/>
                <a:ea typeface="华文楷体" pitchFamily="2" charset="-122"/>
              </a:rPr>
              <a:t>A2</a:t>
            </a:r>
            <a:r>
              <a:rPr lang="zh-CN" altLang="en-US" sz="2800" b="1" dirty="0" smtClean="0">
                <a:solidFill>
                  <a:srgbClr val="0F32E1"/>
                </a:solidFill>
                <a:latin typeface="华文楷体" pitchFamily="2" charset="-122"/>
                <a:ea typeface="华文楷体" pitchFamily="2" charset="-122"/>
              </a:rPr>
              <a:t>、</a:t>
            </a:r>
            <a:r>
              <a:rPr lang="en-US" altLang="zh-CN" sz="2800" b="1" dirty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Fabless</a:t>
            </a:r>
            <a:r>
              <a:rPr lang="zh-CN" altLang="zh-CN" sz="2800" b="1" dirty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（无工厂芯片供应商模</a:t>
            </a:r>
            <a:r>
              <a:rPr lang="zh-CN" altLang="zh-CN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式</a:t>
            </a:r>
            <a:r>
              <a:rPr lang="zh-CN" altLang="en-US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）：</a:t>
            </a:r>
            <a:r>
              <a:rPr lang="zh-CN" altLang="zh-CN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只</a:t>
            </a:r>
            <a:r>
              <a:rPr lang="zh-CN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负责</a:t>
            </a:r>
            <a:r>
              <a:rPr lang="zh-CN" altLang="zh-CN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芯片电路</a:t>
            </a:r>
            <a:r>
              <a:rPr lang="zh-CN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设计与销售，将生产、测试、封装等环节外包</a:t>
            </a:r>
            <a:r>
              <a:rPr lang="zh-CN" altLang="zh-CN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，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目前的华为</a:t>
            </a:r>
            <a:r>
              <a:rPr lang="zh-CN" altLang="zh-CN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海思</a:t>
            </a:r>
            <a:r>
              <a:rPr lang="zh-CN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、联发科（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MTK</a:t>
            </a:r>
            <a:r>
              <a:rPr lang="zh-CN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）、博通（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Broadcom</a:t>
            </a:r>
            <a:r>
              <a:rPr lang="zh-CN" altLang="zh-CN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en-US" altLang="zh-CN" sz="2800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1172817" y="331649"/>
            <a:ext cx="874643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 dirty="0" smtClean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P1</a:t>
            </a:r>
            <a:r>
              <a:rPr lang="zh-CN" altLang="en-US" sz="4000" b="1" dirty="0" smtClean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：跨越创新之海的科学方法</a:t>
            </a:r>
            <a:endParaRPr lang="zh-CN" altLang="en-US" sz="4000" b="1" dirty="0">
              <a:solidFill>
                <a:srgbClr val="FFFF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8844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oup 2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485" y="4120920"/>
            <a:ext cx="3905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oup 3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39" y="4124068"/>
            <a:ext cx="350887" cy="602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矩形 19"/>
          <p:cNvSpPr/>
          <p:nvPr/>
        </p:nvSpPr>
        <p:spPr>
          <a:xfrm>
            <a:off x="0" y="210344"/>
            <a:ext cx="12192000" cy="762000"/>
          </a:xfrm>
          <a:prstGeom prst="rect">
            <a:avLst/>
          </a:prstGeom>
          <a:solidFill>
            <a:srgbClr val="002F7C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D557A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24682" y="0"/>
            <a:ext cx="175443" cy="628650"/>
          </a:xfrm>
          <a:prstGeom prst="rect">
            <a:avLst/>
          </a:prstGeom>
          <a:solidFill>
            <a:srgbClr val="829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Picture 6" descr="D:\MBA工作\LOGO\同济经管LOGO反白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4873" y="355967"/>
            <a:ext cx="1386605" cy="46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355" y="6172200"/>
            <a:ext cx="4124149" cy="407958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82" y="2007704"/>
            <a:ext cx="9921465" cy="4011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3"/>
          <p:cNvSpPr txBox="1">
            <a:spLocks noChangeArrowheads="1"/>
          </p:cNvSpPr>
          <p:nvPr/>
        </p:nvSpPr>
        <p:spPr bwMode="auto">
          <a:xfrm>
            <a:off x="712260" y="1104461"/>
            <a:ext cx="1051737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u"/>
            </a:pPr>
            <a:r>
              <a:rPr lang="en-US" altLang="zh-CN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1.2  </a:t>
            </a:r>
            <a:r>
              <a:rPr lang="zh-CN" altLang="en-US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技术进化过程（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Nelson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：不同因素竞争，多条路径择优演化</a:t>
            </a:r>
            <a:r>
              <a:rPr lang="zh-CN" altLang="en-US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）  </a:t>
            </a:r>
            <a:endParaRPr lang="en-US" altLang="zh-CN" sz="2800" b="1" dirty="0" smtClean="0">
              <a:solidFill>
                <a:srgbClr val="0F32E1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075130" y="331649"/>
            <a:ext cx="934248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 b="1" dirty="0" smtClean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前言：创新之“海”</a:t>
            </a:r>
            <a:r>
              <a:rPr lang="en-US" altLang="zh-CN" sz="4000" b="1" dirty="0" smtClean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&amp;   </a:t>
            </a:r>
            <a:r>
              <a:rPr lang="zh-CN" altLang="en-US" sz="4000" b="1" dirty="0" smtClean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创业之“</a:t>
            </a:r>
            <a:r>
              <a:rPr lang="zh-CN" altLang="en-US" sz="4000" b="1" dirty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坑</a:t>
            </a:r>
            <a:r>
              <a:rPr lang="zh-CN" altLang="en-US" sz="4000" b="1" dirty="0" smtClean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”</a:t>
            </a:r>
            <a:endParaRPr lang="zh-CN" altLang="en-US" sz="4000" b="1" dirty="0">
              <a:solidFill>
                <a:srgbClr val="FFFF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4" name="前凸弯带形 3"/>
          <p:cNvSpPr/>
          <p:nvPr/>
        </p:nvSpPr>
        <p:spPr>
          <a:xfrm>
            <a:off x="2773018" y="5007395"/>
            <a:ext cx="2514600" cy="832485"/>
          </a:xfrm>
          <a:prstGeom prst="ellipseRibb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死亡之谷</a:t>
            </a:r>
            <a:endParaRPr lang="zh-CN" altLang="en-US" sz="20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6" name="云形标注 15"/>
          <p:cNvSpPr/>
          <p:nvPr/>
        </p:nvSpPr>
        <p:spPr>
          <a:xfrm>
            <a:off x="8517467" y="1828801"/>
            <a:ext cx="2641600" cy="1755775"/>
          </a:xfrm>
          <a:prstGeom prst="cloudCallout">
            <a:avLst>
              <a:gd name="adj1" fmla="val -46795"/>
              <a:gd name="adj2" fmla="val 7307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000" b="1" noProof="1">
                <a:solidFill>
                  <a:schemeClr val="bg1"/>
                </a:solidFill>
                <a:latin typeface="Franklin Gothic Book" panose="020B0503020102020204" pitchFamily="34" charset="0"/>
                <a:ea typeface="华文楷体" panose="02010600040101010101" pitchFamily="2" charset="-122"/>
                <a:cs typeface="华文楷体" panose="02010600040101010101" pitchFamily="2" charset="-122"/>
              </a:rPr>
              <a:t>非线性</a:t>
            </a:r>
          </a:p>
          <a:p>
            <a:pPr algn="ctr">
              <a:lnSpc>
                <a:spcPct val="150000"/>
              </a:lnSpc>
              <a:defRPr/>
            </a:pPr>
            <a:r>
              <a:rPr lang="zh-CN" altLang="en-US" sz="2000" b="1" noProof="1">
                <a:solidFill>
                  <a:schemeClr val="bg1"/>
                </a:solidFill>
                <a:latin typeface="Franklin Gothic Book" panose="020B0503020102020204" pitchFamily="34" charset="0"/>
                <a:ea typeface="华文楷体" panose="02010600040101010101" pitchFamily="2" charset="-122"/>
                <a:cs typeface="华文楷体" panose="02010600040101010101" pitchFamily="2" charset="-122"/>
              </a:rPr>
              <a:t>多环节</a:t>
            </a:r>
          </a:p>
          <a:p>
            <a:pPr algn="ctr">
              <a:lnSpc>
                <a:spcPct val="150000"/>
              </a:lnSpc>
              <a:defRPr/>
            </a:pPr>
            <a:r>
              <a:rPr lang="zh-CN" altLang="en-US" sz="2000" b="1" noProof="1">
                <a:solidFill>
                  <a:schemeClr val="bg1"/>
                </a:solidFill>
                <a:latin typeface="Franklin Gothic Book" panose="020B0503020102020204" pitchFamily="34" charset="0"/>
                <a:ea typeface="华文楷体" panose="02010600040101010101" pitchFamily="2" charset="-122"/>
                <a:cs typeface="华文楷体" panose="02010600040101010101" pitchFamily="2" charset="-122"/>
              </a:rPr>
              <a:t>非自发</a:t>
            </a:r>
          </a:p>
        </p:txBody>
      </p:sp>
      <p:sp>
        <p:nvSpPr>
          <p:cNvPr id="25" name="云形标注 24"/>
          <p:cNvSpPr/>
          <p:nvPr/>
        </p:nvSpPr>
        <p:spPr>
          <a:xfrm>
            <a:off x="9144000" y="3810001"/>
            <a:ext cx="2641600" cy="1755775"/>
          </a:xfrm>
          <a:prstGeom prst="cloudCallout">
            <a:avLst>
              <a:gd name="adj1" fmla="val -90785"/>
              <a:gd name="adj2" fmla="val 30761"/>
            </a:avLst>
          </a:prstGeom>
          <a:solidFill>
            <a:srgbClr val="7030A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000" b="1" noProof="1" smtClean="0">
                <a:solidFill>
                  <a:srgbClr val="FFFF00"/>
                </a:solidFill>
                <a:latin typeface="Franklin Gothic Book" panose="020B0503020102020204" pitchFamily="34" charset="0"/>
                <a:ea typeface="华文楷体" panose="02010600040101010101" pitchFamily="2" charset="-122"/>
                <a:cs typeface="华文楷体" panose="02010600040101010101" pitchFamily="2" charset="-122"/>
              </a:rPr>
              <a:t>多主体</a:t>
            </a:r>
            <a:endParaRPr lang="zh-CN" altLang="en-US" sz="2000" b="1" noProof="1">
              <a:solidFill>
                <a:srgbClr val="FFFF00"/>
              </a:solidFill>
              <a:latin typeface="Franklin Gothic Book" panose="020B0503020102020204" pitchFamily="34" charset="0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pPr algn="ctr">
              <a:lnSpc>
                <a:spcPct val="150000"/>
              </a:lnSpc>
              <a:defRPr/>
            </a:pPr>
            <a:r>
              <a:rPr lang="zh-CN" altLang="en-US" sz="2000" b="1" noProof="1">
                <a:solidFill>
                  <a:srgbClr val="FFFF00"/>
                </a:solidFill>
                <a:latin typeface="Franklin Gothic Book" panose="020B0503020102020204" pitchFamily="34" charset="0"/>
                <a:ea typeface="华文楷体" panose="02010600040101010101" pitchFamily="2" charset="-122"/>
                <a:cs typeface="华文楷体" panose="02010600040101010101" pitchFamily="2" charset="-122"/>
              </a:rPr>
              <a:t>非技术</a:t>
            </a:r>
            <a:endParaRPr lang="en-US" altLang="zh-CN" sz="2000" b="1" noProof="1">
              <a:solidFill>
                <a:srgbClr val="FFFF00"/>
              </a:solidFill>
              <a:latin typeface="Franklin Gothic Book" panose="020B0503020102020204" pitchFamily="34" charset="0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pPr algn="ctr">
              <a:lnSpc>
                <a:spcPct val="150000"/>
              </a:lnSpc>
              <a:defRPr/>
            </a:pPr>
            <a:r>
              <a:rPr lang="zh-CN" altLang="en-US" sz="2000" b="1" noProof="1">
                <a:solidFill>
                  <a:srgbClr val="FFFF00"/>
                </a:solidFill>
                <a:latin typeface="Franklin Gothic Book" panose="020B0503020102020204" pitchFamily="34" charset="0"/>
                <a:ea typeface="华文楷体" panose="02010600040101010101" pitchFamily="2" charset="-122"/>
                <a:cs typeface="华文楷体" panose="02010600040101010101" pitchFamily="2" charset="-122"/>
              </a:rPr>
              <a:t>综合性</a:t>
            </a:r>
          </a:p>
        </p:txBody>
      </p:sp>
      <p:sp>
        <p:nvSpPr>
          <p:cNvPr id="26" name="虚尾箭头 25"/>
          <p:cNvSpPr/>
          <p:nvPr/>
        </p:nvSpPr>
        <p:spPr>
          <a:xfrm rot="18628632">
            <a:off x="4978665" y="3517107"/>
            <a:ext cx="3132137" cy="1625600"/>
          </a:xfrm>
          <a:prstGeom prst="striped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b="1" noProof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资金需求</a:t>
            </a:r>
            <a:r>
              <a:rPr lang="en-US" altLang="zh-CN" sz="2000" b="1" noProof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——1:10:100</a:t>
            </a:r>
            <a:endParaRPr lang="zh-CN" altLang="en-US" sz="2000" b="1" noProof="1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2419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build="allAtOnce" animBg="1"/>
      <p:bldP spid="25" grpId="0" build="allAtOnce" animBg="1"/>
      <p:bldP spid="26" grpId="0" build="allAtOnce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0" y="210344"/>
            <a:ext cx="12192000" cy="762000"/>
          </a:xfrm>
          <a:prstGeom prst="rect">
            <a:avLst/>
          </a:prstGeom>
          <a:solidFill>
            <a:srgbClr val="002F7C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D557A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24682" y="0"/>
            <a:ext cx="175443" cy="628650"/>
          </a:xfrm>
          <a:prstGeom prst="rect">
            <a:avLst/>
          </a:prstGeom>
          <a:solidFill>
            <a:srgbClr val="829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Picture 6" descr="D:\MBA工作\LOGO\同济经管LOGO反白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4873" y="355967"/>
            <a:ext cx="1386605" cy="46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355" y="6172200"/>
            <a:ext cx="4124149" cy="407958"/>
          </a:xfrm>
          <a:prstGeom prst="rect">
            <a:avLst/>
          </a:prstGeom>
        </p:spPr>
      </p:pic>
      <p:sp>
        <p:nvSpPr>
          <p:cNvPr id="16" name="内容占位符 2"/>
          <p:cNvSpPr txBox="1">
            <a:spLocks/>
          </p:cNvSpPr>
          <p:nvPr/>
        </p:nvSpPr>
        <p:spPr>
          <a:xfrm>
            <a:off x="824682" y="1092826"/>
            <a:ext cx="10757718" cy="4925960"/>
          </a:xfrm>
          <a:prstGeom prst="rect">
            <a:avLst/>
          </a:prstGeom>
        </p:spPr>
        <p:txBody>
          <a:bodyPr/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2800" b="1" dirty="0" smtClean="0">
                <a:solidFill>
                  <a:srgbClr val="0F32E1"/>
                </a:solidFill>
                <a:latin typeface="华文楷体" pitchFamily="2" charset="-122"/>
                <a:ea typeface="华文楷体" pitchFamily="2" charset="-122"/>
              </a:rPr>
              <a:t>A3</a:t>
            </a:r>
            <a:r>
              <a:rPr lang="zh-CN" altLang="en-US" sz="2800" b="1" dirty="0" smtClean="0">
                <a:solidFill>
                  <a:srgbClr val="0F32E1"/>
                </a:solidFill>
                <a:latin typeface="华文楷体" pitchFamily="2" charset="-122"/>
                <a:ea typeface="华文楷体" pitchFamily="2" charset="-122"/>
              </a:rPr>
              <a:t>、</a:t>
            </a:r>
            <a:r>
              <a:rPr lang="en-US" altLang="zh-CN" sz="2800" b="1" dirty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Foundry</a:t>
            </a:r>
            <a:r>
              <a:rPr lang="zh-CN" altLang="zh-CN" sz="2800" b="1" dirty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（代工厂</a:t>
            </a:r>
            <a:r>
              <a:rPr lang="zh-CN" altLang="zh-CN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模式</a:t>
            </a:r>
            <a:r>
              <a:rPr lang="zh-CN" altLang="en-US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）：</a:t>
            </a:r>
            <a:r>
              <a:rPr lang="zh-CN" altLang="zh-CN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只</a:t>
            </a:r>
            <a:r>
              <a:rPr lang="zh-CN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负责制造、封装或</a:t>
            </a:r>
            <a:r>
              <a:rPr lang="zh-CN" altLang="zh-CN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测试中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的</a:t>
            </a:r>
            <a:r>
              <a:rPr lang="zh-CN" altLang="zh-CN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一</a:t>
            </a:r>
            <a:r>
              <a:rPr lang="zh-CN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个</a:t>
            </a:r>
            <a:r>
              <a:rPr lang="zh-CN" altLang="zh-CN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环节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，</a:t>
            </a:r>
            <a:r>
              <a:rPr lang="zh-CN" altLang="zh-CN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不</a:t>
            </a:r>
            <a:r>
              <a:rPr lang="zh-CN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负责芯片</a:t>
            </a:r>
            <a:r>
              <a:rPr lang="zh-CN" altLang="zh-CN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设计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，</a:t>
            </a:r>
            <a:r>
              <a:rPr lang="zh-CN" altLang="zh-CN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可同时</a:t>
            </a:r>
            <a:r>
              <a:rPr lang="zh-CN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为多家设计公司提供</a:t>
            </a:r>
            <a:r>
              <a:rPr lang="zh-CN" altLang="zh-CN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服务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en-US" altLang="zh-CN" sz="2800" b="1" dirty="0" smtClean="0">
              <a:solidFill>
                <a:srgbClr val="0F32E1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2800" b="1" dirty="0" smtClean="0">
                <a:solidFill>
                  <a:srgbClr val="0F32E1"/>
                </a:solidFill>
                <a:latin typeface="华文楷体" pitchFamily="2" charset="-122"/>
                <a:ea typeface="华文楷体" pitchFamily="2" charset="-122"/>
              </a:rPr>
              <a:t>A4</a:t>
            </a:r>
            <a:r>
              <a:rPr lang="zh-CN" altLang="en-US" sz="2800" b="1" dirty="0" smtClean="0">
                <a:solidFill>
                  <a:srgbClr val="0F32E1"/>
                </a:solidFill>
                <a:latin typeface="华文楷体" pitchFamily="2" charset="-122"/>
                <a:ea typeface="华文楷体" pitchFamily="2" charset="-122"/>
              </a:rPr>
              <a:t>、</a:t>
            </a:r>
            <a:r>
              <a:rPr lang="en-US" altLang="zh-CN" sz="2800" b="1" dirty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IP</a:t>
            </a:r>
            <a:r>
              <a:rPr lang="zh-CN" altLang="zh-CN" sz="2800" b="1" dirty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（知识产权）供应</a:t>
            </a:r>
            <a:r>
              <a:rPr lang="zh-CN" altLang="zh-CN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商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，不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制造亦不向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终端用户出售芯片，而是通过转让设计方案，由合作伙伴生产出各具特色的芯片，</a:t>
            </a:r>
            <a:endParaRPr lang="en-US" altLang="zh-CN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ARM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公司总共有超过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100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家公司签订技术使用许可协议，包括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Intel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、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IBM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、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LG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、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NEC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、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SONY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、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NXP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和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NS.</a:t>
            </a:r>
            <a:endParaRPr lang="en-US" altLang="zh-CN" sz="2800" b="1" dirty="0">
              <a:solidFill>
                <a:srgbClr val="0F32E1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800" b="1" dirty="0" smtClean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哪些技术能够构成基础技术？或者掌握技术标准体系？</a:t>
            </a:r>
          </a:p>
        </p:txBody>
      </p:sp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1172817" y="331649"/>
            <a:ext cx="874643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 dirty="0" smtClean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P1</a:t>
            </a:r>
            <a:r>
              <a:rPr lang="zh-CN" altLang="en-US" sz="4000" b="1" dirty="0" smtClean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：跨越创新之海的科学方法</a:t>
            </a:r>
            <a:endParaRPr lang="zh-CN" altLang="en-US" sz="4000" b="1" dirty="0">
              <a:solidFill>
                <a:srgbClr val="FFFF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4154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oup 8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14" y="1762766"/>
            <a:ext cx="322312" cy="751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矩形 19"/>
          <p:cNvSpPr/>
          <p:nvPr/>
        </p:nvSpPr>
        <p:spPr>
          <a:xfrm>
            <a:off x="0" y="210344"/>
            <a:ext cx="12192000" cy="762000"/>
          </a:xfrm>
          <a:prstGeom prst="rect">
            <a:avLst/>
          </a:prstGeom>
          <a:solidFill>
            <a:srgbClr val="002F7C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D557A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24682" y="0"/>
            <a:ext cx="175443" cy="628650"/>
          </a:xfrm>
          <a:prstGeom prst="rect">
            <a:avLst/>
          </a:prstGeom>
          <a:solidFill>
            <a:srgbClr val="829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Picture 6" descr="D:\MBA工作\LOGO\同济经管LOGO反白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4873" y="355967"/>
            <a:ext cx="1386605" cy="46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355" y="6172200"/>
            <a:ext cx="4124149" cy="407958"/>
          </a:xfrm>
          <a:prstGeom prst="rect">
            <a:avLst/>
          </a:prstGeom>
        </p:spPr>
      </p:pic>
      <p:sp>
        <p:nvSpPr>
          <p:cNvPr id="5" name="虚尾箭头 4"/>
          <p:cNvSpPr/>
          <p:nvPr/>
        </p:nvSpPr>
        <p:spPr>
          <a:xfrm>
            <a:off x="5778538" y="3165905"/>
            <a:ext cx="1516218" cy="1063487"/>
          </a:xfrm>
          <a:prstGeom prst="stripedRightArrow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内容占位符 2"/>
          <p:cNvSpPr txBox="1">
            <a:spLocks/>
          </p:cNvSpPr>
          <p:nvPr/>
        </p:nvSpPr>
        <p:spPr>
          <a:xfrm>
            <a:off x="824682" y="1092826"/>
            <a:ext cx="10654121" cy="4870652"/>
          </a:xfrm>
          <a:prstGeom prst="rect">
            <a:avLst/>
          </a:prstGeom>
        </p:spPr>
        <p:txBody>
          <a:bodyPr/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（</a:t>
            </a:r>
            <a:r>
              <a:rPr lang="en-US" altLang="zh-CN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3</a:t>
            </a:r>
            <a:r>
              <a:rPr lang="zh-CN" altLang="en-US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）一般意义上的控制载体：战略技术</a:t>
            </a:r>
            <a:endParaRPr lang="en-US" altLang="zh-CN" sz="2800" b="1" dirty="0" smtClean="0">
              <a:solidFill>
                <a:srgbClr val="0F32E1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A</a:t>
            </a:r>
            <a:r>
              <a:rPr lang="zh-CN" altLang="en-US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、</a:t>
            </a:r>
            <a:r>
              <a:rPr lang="en-US" altLang="zh-CN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 </a:t>
            </a:r>
            <a:r>
              <a:rPr lang="zh-CN" altLang="en-US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专业化分工结果：企业、技术异质化</a:t>
            </a:r>
            <a:endParaRPr lang="en-US" altLang="x-none" sz="2400" b="1" dirty="0">
              <a:solidFill>
                <a:srgbClr val="0F32E1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zh-CN" sz="2800" b="1" dirty="0" smtClean="0">
              <a:solidFill>
                <a:srgbClr val="0F32E1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113" y="2567964"/>
            <a:ext cx="4453026" cy="3525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矩形 25"/>
          <p:cNvSpPr/>
          <p:nvPr/>
        </p:nvSpPr>
        <p:spPr>
          <a:xfrm>
            <a:off x="4803764" y="4879799"/>
            <a:ext cx="2499138" cy="914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7030A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技术分化：</a:t>
            </a:r>
            <a:r>
              <a:rPr lang="zh-CN" altLang="en-US" sz="2400" b="1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核心技术与一般技术</a:t>
            </a:r>
            <a:endParaRPr lang="zh-CN" altLang="en-US" sz="2400" b="1" dirty="0">
              <a:solidFill>
                <a:srgbClr val="C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7" name="右箭头 26"/>
          <p:cNvSpPr/>
          <p:nvPr/>
        </p:nvSpPr>
        <p:spPr>
          <a:xfrm>
            <a:off x="7592025" y="2414517"/>
            <a:ext cx="2267590" cy="869133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生产模块化</a:t>
            </a:r>
            <a:endParaRPr lang="zh-CN" altLang="en-US" sz="2400" b="1" dirty="0">
              <a:solidFill>
                <a:srgbClr val="0F32E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547650" y="1286318"/>
            <a:ext cx="2623931" cy="707886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CN" altLang="en-US" sz="2000" b="1" kern="100" spc="40" dirty="0" smtClean="0">
                <a:solidFill>
                  <a:srgbClr val="FFFF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企业研发</a:t>
            </a:r>
            <a:r>
              <a:rPr lang="zh-CN" altLang="zh-CN" sz="2000" b="1" kern="100" spc="40" dirty="0" smtClean="0">
                <a:solidFill>
                  <a:srgbClr val="FFFF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合同</a:t>
            </a:r>
            <a:r>
              <a:rPr lang="zh-CN" altLang="zh-CN" sz="2000" b="1" kern="100" spc="40" dirty="0">
                <a:solidFill>
                  <a:srgbClr val="FFFF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外包</a:t>
            </a:r>
            <a:r>
              <a:rPr lang="zh-CN" altLang="zh-CN" sz="2000" b="1" kern="100" spc="40" dirty="0" smtClean="0">
                <a:solidFill>
                  <a:srgbClr val="FFFF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000" b="1" kern="100" spc="40" dirty="0" smtClean="0">
                <a:solidFill>
                  <a:srgbClr val="FFFF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1980 </a:t>
            </a:r>
            <a:r>
              <a:rPr lang="zh-CN" altLang="zh-CN" sz="2000" b="1" kern="100" spc="40" dirty="0" smtClean="0">
                <a:solidFill>
                  <a:srgbClr val="FFFF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始</a:t>
            </a:r>
            <a:r>
              <a:rPr lang="zh-CN" altLang="zh-CN" sz="2000" b="1" kern="100" spc="40" dirty="0">
                <a:solidFill>
                  <a:srgbClr val="FFFF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）</a:t>
            </a:r>
            <a:endParaRPr lang="zh-CN" altLang="zh-CN" sz="2000" kern="100" dirty="0">
              <a:effectLst/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1" name="流程图: 磁盘 30"/>
          <p:cNvSpPr/>
          <p:nvPr/>
        </p:nvSpPr>
        <p:spPr>
          <a:xfrm>
            <a:off x="3323336" y="2782233"/>
            <a:ext cx="271670" cy="745919"/>
          </a:xfrm>
          <a:prstGeom prst="flowChartMagneticDis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33" name="右箭头 32"/>
          <p:cNvSpPr/>
          <p:nvPr/>
        </p:nvSpPr>
        <p:spPr>
          <a:xfrm>
            <a:off x="7592025" y="3542716"/>
            <a:ext cx="2267590" cy="869133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技术多元化</a:t>
            </a:r>
            <a:endParaRPr lang="zh-CN" altLang="en-US" sz="2400" b="1" dirty="0">
              <a:solidFill>
                <a:srgbClr val="0F32E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4" name="右箭头 33"/>
          <p:cNvSpPr/>
          <p:nvPr/>
        </p:nvSpPr>
        <p:spPr>
          <a:xfrm>
            <a:off x="7592025" y="4723409"/>
            <a:ext cx="2267590" cy="869133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企业异质化</a:t>
            </a:r>
            <a:endParaRPr lang="zh-CN" altLang="en-US" sz="2400" b="1" dirty="0">
              <a:solidFill>
                <a:srgbClr val="0F32E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" name="棱台 2"/>
          <p:cNvSpPr/>
          <p:nvPr/>
        </p:nvSpPr>
        <p:spPr>
          <a:xfrm>
            <a:off x="10264873" y="2365806"/>
            <a:ext cx="1125370" cy="3329316"/>
          </a:xfrm>
          <a:prstGeom prst="beve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产</a:t>
            </a:r>
            <a:endParaRPr lang="en-US" altLang="zh-CN" sz="2400" b="1" dirty="0" smtClean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/>
            <a:r>
              <a:rPr lang="zh-CN" altLang="en-US" sz="2400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业</a:t>
            </a:r>
            <a:endParaRPr lang="en-US" altLang="zh-CN" sz="2400" b="1" dirty="0" smtClean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/>
            <a:r>
              <a:rPr lang="zh-CN" altLang="en-US" sz="2400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生</a:t>
            </a:r>
            <a:endParaRPr lang="en-US" altLang="zh-CN" sz="2400" b="1" dirty="0" smtClean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/>
            <a:r>
              <a:rPr lang="zh-CN" altLang="en-US" sz="2400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态</a:t>
            </a:r>
            <a:endParaRPr lang="en-US" altLang="zh-CN" sz="2400" b="1" dirty="0" smtClean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/>
            <a:r>
              <a:rPr lang="zh-CN" altLang="en-US" sz="2400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链</a:t>
            </a:r>
            <a:endParaRPr lang="en-US" altLang="zh-CN" sz="2400" b="1" dirty="0" smtClean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/>
            <a:r>
              <a:rPr lang="zh-CN" altLang="en-US" sz="2400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条</a:t>
            </a:r>
            <a:endParaRPr lang="en-US" altLang="zh-CN" sz="2400" b="1" dirty="0" smtClean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/>
            <a:r>
              <a:rPr lang="zh-CN" altLang="en-US" sz="2400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化</a:t>
            </a:r>
            <a:endParaRPr lang="zh-CN" altLang="en-US" sz="24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8" name="TextBox 13"/>
          <p:cNvSpPr txBox="1">
            <a:spLocks noChangeArrowheads="1"/>
          </p:cNvSpPr>
          <p:nvPr/>
        </p:nvSpPr>
        <p:spPr bwMode="auto">
          <a:xfrm>
            <a:off x="1172817" y="331649"/>
            <a:ext cx="874643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 dirty="0" smtClean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P1</a:t>
            </a:r>
            <a:r>
              <a:rPr lang="zh-CN" altLang="en-US" sz="4000" b="1" dirty="0" smtClean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：跨越创新之海的科学方法</a:t>
            </a:r>
            <a:endParaRPr lang="zh-CN" altLang="en-US" sz="4000" b="1" dirty="0">
              <a:solidFill>
                <a:srgbClr val="FFFF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0051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" grpId="0" animBg="1"/>
      <p:bldP spid="33" grpId="0" animBg="1"/>
      <p:bldP spid="34" grpId="0" animBg="1"/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oup 8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14" y="1762766"/>
            <a:ext cx="322312" cy="751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894522" y="1182688"/>
            <a:ext cx="1093298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457200" indent="-457200" eaLnBrk="1" hangingPunct="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u"/>
            </a:pPr>
            <a:r>
              <a:rPr lang="en-US" altLang="zh-CN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B</a:t>
            </a:r>
            <a:r>
              <a:rPr lang="zh-CN" altLang="en-US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、战略技术：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关键零部件、控制技术、设计技术，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数据驱动！</a:t>
            </a:r>
            <a:endParaRPr lang="en-US" altLang="x-none" sz="28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0" y="210344"/>
            <a:ext cx="12192000" cy="762000"/>
          </a:xfrm>
          <a:prstGeom prst="rect">
            <a:avLst/>
          </a:prstGeom>
          <a:solidFill>
            <a:srgbClr val="002F7C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D557A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24682" y="0"/>
            <a:ext cx="175443" cy="628650"/>
          </a:xfrm>
          <a:prstGeom prst="rect">
            <a:avLst/>
          </a:prstGeom>
          <a:solidFill>
            <a:srgbClr val="829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Picture 6" descr="D:\MBA工作\LOGO\同济经管LOGO反白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4873" y="355967"/>
            <a:ext cx="1386605" cy="46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355" y="6172200"/>
            <a:ext cx="4124149" cy="407958"/>
          </a:xfrm>
          <a:prstGeom prst="rect">
            <a:avLst/>
          </a:prstGeom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14" y="2039364"/>
            <a:ext cx="8481095" cy="402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左箭头 1"/>
          <p:cNvSpPr/>
          <p:nvPr/>
        </p:nvSpPr>
        <p:spPr>
          <a:xfrm>
            <a:off x="9765429" y="2084165"/>
            <a:ext cx="1739348" cy="992071"/>
          </a:xfrm>
          <a:prstGeom prst="leftArrow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战略技术</a:t>
            </a:r>
            <a:endParaRPr lang="zh-CN" altLang="en-US" sz="24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2" name="左箭头 11"/>
          <p:cNvSpPr/>
          <p:nvPr/>
        </p:nvSpPr>
        <p:spPr>
          <a:xfrm>
            <a:off x="9765429" y="3418857"/>
            <a:ext cx="1739348" cy="992071"/>
          </a:xfrm>
          <a:prstGeom prst="leftArrow">
            <a:avLst/>
          </a:prstGeom>
          <a:noFill/>
          <a:ln w="28575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战</a:t>
            </a:r>
            <a:r>
              <a:rPr lang="zh-CN" altLang="en-US" sz="24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术</a:t>
            </a:r>
            <a:r>
              <a:rPr lang="zh-CN" altLang="en-US" sz="2400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技术</a:t>
            </a:r>
            <a:endParaRPr lang="zh-CN" altLang="en-US" sz="24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6" name="左箭头 15"/>
          <p:cNvSpPr/>
          <p:nvPr/>
        </p:nvSpPr>
        <p:spPr>
          <a:xfrm>
            <a:off x="9765429" y="4819489"/>
            <a:ext cx="1739348" cy="992071"/>
          </a:xfrm>
          <a:prstGeom prst="leftArrow">
            <a:avLst/>
          </a:prstGeom>
          <a:noFill/>
          <a:ln w="28575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操作</a:t>
            </a:r>
            <a:r>
              <a:rPr lang="zh-CN" altLang="en-US" sz="2400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技术</a:t>
            </a:r>
            <a:endParaRPr lang="zh-CN" altLang="en-US" sz="24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8" name="TextBox 13"/>
          <p:cNvSpPr txBox="1">
            <a:spLocks noChangeArrowheads="1"/>
          </p:cNvSpPr>
          <p:nvPr/>
        </p:nvSpPr>
        <p:spPr bwMode="auto">
          <a:xfrm>
            <a:off x="1172817" y="331649"/>
            <a:ext cx="874643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 dirty="0" smtClean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P1</a:t>
            </a:r>
            <a:r>
              <a:rPr lang="zh-CN" altLang="en-US" sz="4000" b="1" dirty="0" smtClean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：跨越创新之海的科学方法</a:t>
            </a:r>
            <a:endParaRPr lang="zh-CN" altLang="en-US" sz="4000" b="1" dirty="0">
              <a:solidFill>
                <a:srgbClr val="FFFF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5529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4868" y="1117966"/>
            <a:ext cx="10862264" cy="51635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2.3  </a:t>
            </a:r>
            <a:r>
              <a:rPr lang="zh-CN" altLang="en-US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价值网构建</a:t>
            </a:r>
            <a:endParaRPr lang="en-US" altLang="zh-CN" sz="2800" b="1" dirty="0" smtClean="0">
              <a:solidFill>
                <a:srgbClr val="0F32E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）技术范式变革时</a:t>
            </a:r>
            <a:endParaRPr lang="en-US" altLang="zh-CN" sz="2800" b="1" dirty="0" smtClean="0">
              <a:solidFill>
                <a:srgbClr val="0F32E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原有的技术轨道断裂，</a:t>
            </a:r>
            <a:endParaRPr lang="en-US" altLang="zh-CN" sz="28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企业需要新或不同的技术</a:t>
            </a:r>
            <a:endParaRPr lang="en-US" altLang="zh-CN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知识体系，新企业有优势；</a:t>
            </a:r>
            <a:endParaRPr lang="en-US" altLang="zh-CN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）技术升级</a:t>
            </a:r>
            <a:endParaRPr lang="en-US" altLang="zh-CN" sz="2800" b="1" dirty="0" smtClean="0">
              <a:solidFill>
                <a:srgbClr val="0F32E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对成熟企业更为有利。</a:t>
            </a:r>
            <a:endParaRPr lang="en-US" altLang="zh-CN" sz="28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266700"/>
            <a:ext cx="12192000" cy="762000"/>
          </a:xfrm>
          <a:prstGeom prst="rect">
            <a:avLst/>
          </a:prstGeom>
          <a:solidFill>
            <a:srgbClr val="002F7C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D557A"/>
              </a:solidFill>
            </a:endParaRPr>
          </a:p>
        </p:txBody>
      </p:sp>
      <p:pic>
        <p:nvPicPr>
          <p:cNvPr id="5" name="Picture 6" descr="D:\MBA工作\LOGO\同济经管LOGO反白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4873" y="355967"/>
            <a:ext cx="1386605" cy="46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16"/>
          <p:cNvSpPr/>
          <p:nvPr/>
        </p:nvSpPr>
        <p:spPr>
          <a:xfrm>
            <a:off x="824682" y="0"/>
            <a:ext cx="175443" cy="628650"/>
          </a:xfrm>
          <a:prstGeom prst="rect">
            <a:avLst/>
          </a:prstGeom>
          <a:solidFill>
            <a:srgbClr val="829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1172817" y="331649"/>
            <a:ext cx="874643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 dirty="0" smtClean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P1</a:t>
            </a:r>
            <a:r>
              <a:rPr lang="zh-CN" altLang="en-US" sz="4000" b="1" dirty="0" smtClean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：跨越创新之海的科学方法</a:t>
            </a:r>
            <a:endParaRPr lang="zh-CN" altLang="en-US" sz="4000" b="1" dirty="0">
              <a:solidFill>
                <a:srgbClr val="FFFF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2" name="圆角矩形标注 1"/>
          <p:cNvSpPr/>
          <p:nvPr/>
        </p:nvSpPr>
        <p:spPr>
          <a:xfrm>
            <a:off x="6593483" y="1528209"/>
            <a:ext cx="3776869" cy="596348"/>
          </a:xfrm>
          <a:prstGeom prst="wedgeRoundRectCallout">
            <a:avLst>
              <a:gd name="adj1" fmla="val -105778"/>
              <a:gd name="adj2" fmla="val 84167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技术范式的革命性变革</a:t>
            </a:r>
            <a:endParaRPr lang="zh-CN" altLang="en-US" sz="2400" b="1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9383" y="2528173"/>
            <a:ext cx="6965071" cy="342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81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006" y="1212574"/>
            <a:ext cx="10862264" cy="493974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3.  </a:t>
            </a:r>
            <a:r>
              <a:rPr lang="zh-CN" altLang="en-US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共性技术及主导设计方法</a:t>
            </a:r>
            <a:endParaRPr lang="en-US" altLang="zh-CN" sz="2800" b="1" dirty="0" smtClean="0">
              <a:solidFill>
                <a:srgbClr val="0F32E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3.1  </a:t>
            </a:r>
            <a:r>
              <a:rPr lang="zh-CN" altLang="en-US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技术、市场、制度</a:t>
            </a:r>
            <a:endParaRPr lang="en-US" altLang="zh-CN" sz="2800" b="1" dirty="0" smtClean="0">
              <a:solidFill>
                <a:srgbClr val="0F32E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）链接依据</a:t>
            </a:r>
            <a:endParaRPr lang="en-US" altLang="zh-CN" sz="2800" b="1" dirty="0" smtClean="0">
              <a:solidFill>
                <a:srgbClr val="0F32E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功能链接</a:t>
            </a:r>
            <a:r>
              <a:rPr lang="zh-CN" altLang="zh-CN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技术</a:t>
            </a:r>
            <a:r>
              <a:rPr lang="zh-CN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和</a:t>
            </a:r>
            <a:r>
              <a:rPr lang="zh-CN" altLang="zh-CN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市场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；</a:t>
            </a:r>
            <a:endParaRPr lang="en-US" altLang="zh-CN" sz="28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）主要任务</a:t>
            </a:r>
            <a:endParaRPr lang="en-US" altLang="zh-CN" sz="2800" b="1" dirty="0" smtClean="0">
              <a:solidFill>
                <a:srgbClr val="0F32E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zh-CN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识别市场认同</a:t>
            </a:r>
            <a:r>
              <a:rPr lang="zh-CN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的核心技术</a:t>
            </a:r>
            <a:r>
              <a:rPr lang="zh-CN" altLang="zh-CN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功能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en-US" altLang="zh-CN" sz="28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266700"/>
            <a:ext cx="12192000" cy="762000"/>
          </a:xfrm>
          <a:prstGeom prst="rect">
            <a:avLst/>
          </a:prstGeom>
          <a:solidFill>
            <a:srgbClr val="002F7C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D557A"/>
              </a:solidFill>
            </a:endParaRPr>
          </a:p>
        </p:txBody>
      </p:sp>
      <p:pic>
        <p:nvPicPr>
          <p:cNvPr id="5" name="Picture 6" descr="D:\MBA工作\LOGO\同济经管LOGO反白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4873" y="355967"/>
            <a:ext cx="1386605" cy="46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16"/>
          <p:cNvSpPr/>
          <p:nvPr/>
        </p:nvSpPr>
        <p:spPr>
          <a:xfrm>
            <a:off x="824682" y="0"/>
            <a:ext cx="175443" cy="628650"/>
          </a:xfrm>
          <a:prstGeom prst="rect">
            <a:avLst/>
          </a:prstGeom>
          <a:solidFill>
            <a:srgbClr val="829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1172817" y="331649"/>
            <a:ext cx="874643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 dirty="0" smtClean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P1</a:t>
            </a:r>
            <a:r>
              <a:rPr lang="zh-CN" altLang="en-US" sz="4000" b="1" dirty="0" smtClean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：跨越创新之海的科学方法</a:t>
            </a:r>
            <a:endParaRPr lang="zh-CN" altLang="en-US" sz="4000" b="1" dirty="0">
              <a:solidFill>
                <a:srgbClr val="FFFF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5003976" y="3050730"/>
            <a:ext cx="3289852" cy="196794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6313947" y="1834264"/>
            <a:ext cx="3289852" cy="1967947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7835348" y="3009319"/>
            <a:ext cx="3289852" cy="1967947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7495007" y="2089947"/>
            <a:ext cx="1063487" cy="5168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技术</a:t>
            </a:r>
            <a:endParaRPr lang="zh-CN" altLang="en-US" sz="2400" b="1" dirty="0">
              <a:solidFill>
                <a:srgbClr val="0F32E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486372" y="4116077"/>
            <a:ext cx="1063487" cy="5168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市场</a:t>
            </a:r>
            <a:endParaRPr lang="zh-CN" altLang="en-US" sz="2400" b="1" dirty="0">
              <a:solidFill>
                <a:srgbClr val="0F32E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690879" y="3729322"/>
            <a:ext cx="1063487" cy="5168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制度</a:t>
            </a:r>
            <a:endParaRPr lang="zh-CN" altLang="en-US" sz="2400" b="1" dirty="0">
              <a:solidFill>
                <a:srgbClr val="0F32E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7384774" y="2734748"/>
            <a:ext cx="218661" cy="27829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8251566" y="2710727"/>
            <a:ext cx="218661" cy="27829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8047241" y="2772433"/>
            <a:ext cx="218661" cy="27829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7742441" y="2785358"/>
            <a:ext cx="218661" cy="27829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7849542" y="2758190"/>
            <a:ext cx="218661" cy="27829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7192617" y="2749696"/>
            <a:ext cx="284922" cy="21070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7550426" y="2781499"/>
            <a:ext cx="218661" cy="27829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8839483" y="4243671"/>
            <a:ext cx="218661" cy="27829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9592945" y="4357145"/>
            <a:ext cx="218661" cy="27829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9373637" y="4336440"/>
            <a:ext cx="218661" cy="27829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9015074" y="4243670"/>
            <a:ext cx="218661" cy="27829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5871581" y="3590173"/>
            <a:ext cx="218661" cy="27829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9180953" y="4278459"/>
            <a:ext cx="218661" cy="27829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5852266" y="4078848"/>
            <a:ext cx="218661" cy="27829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5803400" y="3968352"/>
            <a:ext cx="218661" cy="27829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5931592" y="4317878"/>
            <a:ext cx="218661" cy="27829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5822262" y="3783649"/>
            <a:ext cx="218661" cy="27829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511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006" y="1212574"/>
            <a:ext cx="10862264" cy="493974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3.2  </a:t>
            </a:r>
            <a:r>
              <a:rPr lang="zh-CN" altLang="en-US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探索战略</a:t>
            </a:r>
            <a:endParaRPr lang="en-US" altLang="zh-CN" sz="2800" b="1" dirty="0" smtClean="0">
              <a:solidFill>
                <a:srgbClr val="0F32E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）探索战略</a:t>
            </a:r>
            <a:endParaRPr lang="en-US" altLang="zh-CN" sz="2800" b="1" dirty="0" smtClean="0">
              <a:solidFill>
                <a:srgbClr val="0F32E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以</a:t>
            </a:r>
            <a:r>
              <a:rPr lang="zh-CN" altLang="zh-CN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潜在</a:t>
            </a:r>
            <a:r>
              <a:rPr lang="zh-CN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市场的共同功能需求为基准，在确认现有技术功能缺口的基础上，推动尚未得到满足的共同功能开发</a:t>
            </a:r>
            <a:r>
              <a:rPr lang="zh-CN" altLang="zh-CN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，共同</a:t>
            </a:r>
            <a:r>
              <a:rPr lang="zh-CN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未知战略</a:t>
            </a:r>
            <a:r>
              <a:rPr lang="en-US" altLang="zh-CN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S</a:t>
            </a:r>
            <a:r>
              <a:rPr lang="en-US" altLang="zh-CN" sz="2800" b="1" baseline="-25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du2</a:t>
            </a:r>
            <a:r>
              <a:rPr lang="zh-CN" altLang="en-US" sz="2800" b="1" baseline="-25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zh-CN" altLang="en-US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）设计方法</a:t>
            </a:r>
            <a:endParaRPr lang="en-US" altLang="zh-CN" sz="2800" b="1" dirty="0" smtClean="0">
              <a:solidFill>
                <a:srgbClr val="0F32E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概念</a:t>
            </a:r>
            <a:r>
              <a:rPr lang="en-US" altLang="zh-CN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—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知识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( C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－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K) 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设计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理论方法，</a:t>
            </a:r>
            <a:endParaRPr lang="en-US" altLang="zh-CN" sz="2800" b="1" dirty="0" smtClean="0">
              <a:solidFill>
                <a:srgbClr val="0F32E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266700"/>
            <a:ext cx="12192000" cy="762000"/>
          </a:xfrm>
          <a:prstGeom prst="rect">
            <a:avLst/>
          </a:prstGeom>
          <a:solidFill>
            <a:srgbClr val="002F7C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D557A"/>
              </a:solidFill>
            </a:endParaRPr>
          </a:p>
        </p:txBody>
      </p:sp>
      <p:pic>
        <p:nvPicPr>
          <p:cNvPr id="5" name="Picture 6" descr="D:\MBA工作\LOGO\同济经管LOGO反白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4873" y="355967"/>
            <a:ext cx="1386605" cy="46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16"/>
          <p:cNvSpPr/>
          <p:nvPr/>
        </p:nvSpPr>
        <p:spPr>
          <a:xfrm>
            <a:off x="824682" y="0"/>
            <a:ext cx="175443" cy="628650"/>
          </a:xfrm>
          <a:prstGeom prst="rect">
            <a:avLst/>
          </a:prstGeom>
          <a:solidFill>
            <a:srgbClr val="829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1172817" y="331649"/>
            <a:ext cx="874643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 dirty="0" smtClean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P1</a:t>
            </a:r>
            <a:r>
              <a:rPr lang="zh-CN" altLang="en-US" sz="4000" b="1" dirty="0" smtClean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：跨越创新之海的科学方法</a:t>
            </a:r>
            <a:endParaRPr lang="zh-CN" altLang="en-US" sz="4000" b="1" dirty="0">
              <a:solidFill>
                <a:srgbClr val="FFFF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6199" y="1464116"/>
            <a:ext cx="5841960" cy="447948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006" y="2095500"/>
            <a:ext cx="4962525" cy="384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50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4488874" y="1874267"/>
            <a:ext cx="7245328" cy="2774932"/>
            <a:chOff x="6516790" y="1655621"/>
            <a:chExt cx="3872868" cy="1904632"/>
          </a:xfrm>
        </p:grpSpPr>
        <p:sp>
          <p:nvSpPr>
            <p:cNvPr id="6" name="菱形 5"/>
            <p:cNvSpPr/>
            <p:nvPr/>
          </p:nvSpPr>
          <p:spPr>
            <a:xfrm>
              <a:off x="6516790" y="1655621"/>
              <a:ext cx="631113" cy="482903"/>
            </a:xfrm>
            <a:prstGeom prst="diamond">
              <a:avLst/>
            </a:prstGeom>
            <a:solidFill>
              <a:srgbClr val="002F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7316032" y="3116630"/>
              <a:ext cx="3073626" cy="44362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600" b="1" dirty="0" smtClean="0">
                  <a:solidFill>
                    <a:srgbClr val="002F7C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规避创业之坑的商业模式</a:t>
              </a:r>
              <a:endParaRPr lang="zh-CN" altLang="en-US" sz="3600" b="1" dirty="0">
                <a:solidFill>
                  <a:srgbClr val="002F7C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sp>
          <p:nvSpPr>
            <p:cNvPr id="10" name="文本框 17"/>
            <p:cNvSpPr txBox="1"/>
            <p:nvPr/>
          </p:nvSpPr>
          <p:spPr>
            <a:xfrm>
              <a:off x="7316031" y="1697007"/>
              <a:ext cx="2879144" cy="44362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600" b="1" dirty="0">
                  <a:solidFill>
                    <a:srgbClr val="002F7C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跨越</a:t>
              </a:r>
              <a:r>
                <a:rPr lang="zh-CN" altLang="en-US" sz="3600" b="1" dirty="0" smtClean="0">
                  <a:solidFill>
                    <a:srgbClr val="002F7C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创新之海的科学方法</a:t>
              </a:r>
              <a:endParaRPr lang="zh-CN" altLang="en-US" sz="3600" b="1" dirty="0">
                <a:solidFill>
                  <a:srgbClr val="002F7C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sp>
        <p:nvSpPr>
          <p:cNvPr id="11" name="菱形 10"/>
          <p:cNvSpPr/>
          <p:nvPr/>
        </p:nvSpPr>
        <p:spPr>
          <a:xfrm>
            <a:off x="4488874" y="3732602"/>
            <a:ext cx="1201089" cy="827881"/>
          </a:xfrm>
          <a:prstGeom prst="diamond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/>
              <a:t>2</a:t>
            </a:r>
            <a:endParaRPr lang="zh-CN" altLang="en-US" sz="2400" b="1" dirty="0"/>
          </a:p>
        </p:txBody>
      </p:sp>
      <p:sp>
        <p:nvSpPr>
          <p:cNvPr id="25" name="文本框 24"/>
          <p:cNvSpPr txBox="1"/>
          <p:nvPr/>
        </p:nvSpPr>
        <p:spPr>
          <a:xfrm>
            <a:off x="1284820" y="5061032"/>
            <a:ext cx="3265487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F7C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CONTENTS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2F7C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30" name="图片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97067">
            <a:off x="1171115" y="1864292"/>
            <a:ext cx="2405136" cy="2392522"/>
          </a:xfrm>
          <a:prstGeom prst="rect">
            <a:avLst/>
          </a:prstGeom>
        </p:spPr>
      </p:pic>
      <p:sp>
        <p:nvSpPr>
          <p:cNvPr id="13" name="菱形 12"/>
          <p:cNvSpPr/>
          <p:nvPr/>
        </p:nvSpPr>
        <p:spPr>
          <a:xfrm>
            <a:off x="4505289" y="3788402"/>
            <a:ext cx="1147850" cy="716280"/>
          </a:xfrm>
          <a:prstGeom prst="diamond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587747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5910" y="1295399"/>
            <a:ext cx="9719264" cy="473765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2800" b="1" dirty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1. </a:t>
            </a:r>
            <a:r>
              <a:rPr lang="zh-CN" altLang="en-US" sz="2800" b="1" dirty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商业模式的构成要素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2800" b="1" dirty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1.1  </a:t>
            </a:r>
            <a:r>
              <a:rPr lang="zh-CN" altLang="en-US" sz="2800" b="1" dirty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核心要素 </a:t>
            </a:r>
            <a:endParaRPr lang="en-US" altLang="zh-CN" sz="2800" b="1" dirty="0">
              <a:solidFill>
                <a:srgbClr val="0F32E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800" b="1" dirty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2800" b="1" dirty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2800" b="1" dirty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）价值主张</a:t>
            </a:r>
            <a:endParaRPr lang="en-US" altLang="zh-CN" sz="2800" b="1" dirty="0">
              <a:solidFill>
                <a:srgbClr val="0F32E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A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、企业向市场提供价值的载体或工具定位。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B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、商业模式的核心，确认企业对市场的实用意义，是企业之所以创立和存在的根本理由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en-US" altLang="zh-CN" sz="28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266700"/>
            <a:ext cx="12192000" cy="762000"/>
          </a:xfrm>
          <a:prstGeom prst="rect">
            <a:avLst/>
          </a:prstGeom>
          <a:solidFill>
            <a:srgbClr val="002F7C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D557A"/>
              </a:solidFill>
            </a:endParaRPr>
          </a:p>
        </p:txBody>
      </p:sp>
      <p:pic>
        <p:nvPicPr>
          <p:cNvPr id="5" name="Picture 6" descr="D:\MBA工作\LOGO\同济经管LOGO反白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4873" y="355967"/>
            <a:ext cx="1386605" cy="46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标题 1"/>
          <p:cNvSpPr>
            <a:spLocks noGrp="1" noChangeArrowheads="1"/>
          </p:cNvSpPr>
          <p:nvPr>
            <p:ph type="title"/>
          </p:nvPr>
        </p:nvSpPr>
        <p:spPr>
          <a:xfrm>
            <a:off x="669924" y="355967"/>
            <a:ext cx="9054427" cy="672733"/>
          </a:xfrm>
        </p:spPr>
        <p:txBody>
          <a:bodyPr>
            <a:normAutofit/>
          </a:bodyPr>
          <a:lstStyle/>
          <a:p>
            <a:pPr algn="ctr"/>
            <a:r>
              <a:rPr lang="zh-CN" altLang="en-US" sz="4000" dirty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二</a:t>
            </a:r>
            <a:r>
              <a:rPr lang="zh-CN" altLang="en-US" sz="4000" dirty="0" smtClean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、商业模式构造及其创新案例</a:t>
            </a:r>
            <a:endParaRPr lang="zh-CN" altLang="en-US" sz="4000" dirty="0">
              <a:solidFill>
                <a:srgbClr val="FFFF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24682" y="0"/>
            <a:ext cx="175443" cy="628650"/>
          </a:xfrm>
          <a:prstGeom prst="rect">
            <a:avLst/>
          </a:prstGeom>
          <a:solidFill>
            <a:srgbClr val="829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677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5910" y="1295399"/>
            <a:ext cx="9719264" cy="464820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2800" b="1" dirty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2800" b="1" dirty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）目标消费群体</a:t>
            </a:r>
            <a:endParaRPr lang="en-US" altLang="zh-CN" sz="2800" b="1" dirty="0">
              <a:solidFill>
                <a:srgbClr val="0F32E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2800" b="1" dirty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A</a:t>
            </a:r>
            <a:r>
              <a:rPr lang="zh-CN" altLang="en-US" sz="2800" b="1" dirty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、不同消费群体具有不同的价值需求</a:t>
            </a:r>
            <a:endParaRPr lang="en-US" altLang="zh-CN" sz="2800" b="1" dirty="0">
              <a:solidFill>
                <a:srgbClr val="0F32E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A1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、大众消费群体的价值追求是什么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？</a:t>
            </a:r>
            <a:endParaRPr lang="en-US" altLang="zh-CN" sz="28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zh-CN" altLang="en-US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A2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、高端消费群体的价值追求是什么？</a:t>
            </a:r>
            <a:endParaRPr lang="en-US" altLang="zh-CN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zh-CN" altLang="en-US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266700"/>
            <a:ext cx="12192000" cy="762000"/>
          </a:xfrm>
          <a:prstGeom prst="rect">
            <a:avLst/>
          </a:prstGeom>
          <a:solidFill>
            <a:srgbClr val="002F7C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D557A"/>
              </a:solidFill>
            </a:endParaRPr>
          </a:p>
        </p:txBody>
      </p:sp>
      <p:pic>
        <p:nvPicPr>
          <p:cNvPr id="5" name="Picture 6" descr="D:\MBA工作\LOGO\同济经管LOGO反白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4873" y="355967"/>
            <a:ext cx="1386605" cy="46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标题 1"/>
          <p:cNvSpPr>
            <a:spLocks noGrp="1" noChangeArrowheads="1"/>
          </p:cNvSpPr>
          <p:nvPr>
            <p:ph type="title"/>
          </p:nvPr>
        </p:nvSpPr>
        <p:spPr>
          <a:xfrm>
            <a:off x="669924" y="355967"/>
            <a:ext cx="9054427" cy="672733"/>
          </a:xfrm>
        </p:spPr>
        <p:txBody>
          <a:bodyPr>
            <a:normAutofit/>
          </a:bodyPr>
          <a:lstStyle/>
          <a:p>
            <a:pPr algn="ctr"/>
            <a:r>
              <a:rPr lang="zh-CN" altLang="en-US" sz="4000" dirty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二</a:t>
            </a:r>
            <a:r>
              <a:rPr lang="zh-CN" altLang="en-US" sz="4000" dirty="0" smtClean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、商业模式构造及其创新案例</a:t>
            </a:r>
            <a:endParaRPr lang="zh-CN" altLang="en-US" sz="4000" dirty="0">
              <a:solidFill>
                <a:srgbClr val="FFFF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24682" y="0"/>
            <a:ext cx="175443" cy="628650"/>
          </a:xfrm>
          <a:prstGeom prst="rect">
            <a:avLst/>
          </a:prstGeom>
          <a:solidFill>
            <a:srgbClr val="829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右箭头 8"/>
          <p:cNvSpPr/>
          <p:nvPr/>
        </p:nvSpPr>
        <p:spPr>
          <a:xfrm>
            <a:off x="1000125" y="3508651"/>
            <a:ext cx="7239000" cy="1023592"/>
          </a:xfrm>
          <a:prstGeom prst="rightArrow">
            <a:avLst/>
          </a:prstGeom>
          <a:solidFill>
            <a:srgbClr val="002060"/>
          </a:solidFill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sz="28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满足消费者的实际需要，提供使用价值！</a:t>
            </a:r>
            <a:endParaRPr lang="zh-CN" altLang="en-US" sz="2800" dirty="0">
              <a:solidFill>
                <a:srgbClr val="FFFF00"/>
              </a:solidFill>
            </a:endParaRPr>
          </a:p>
        </p:txBody>
      </p:sp>
      <p:sp>
        <p:nvSpPr>
          <p:cNvPr id="10" name="右箭头 9"/>
          <p:cNvSpPr/>
          <p:nvPr/>
        </p:nvSpPr>
        <p:spPr>
          <a:xfrm>
            <a:off x="1000125" y="5116511"/>
            <a:ext cx="7391400" cy="926479"/>
          </a:xfrm>
          <a:prstGeom prst="rightArrow">
            <a:avLst/>
          </a:prstGeom>
          <a:solidFill>
            <a:srgbClr val="002F7C"/>
          </a:solidFill>
          <a:ln w="3810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lnSpc>
                <a:spcPct val="125000"/>
              </a:lnSpc>
              <a:defRPr/>
            </a:pPr>
            <a:r>
              <a:rPr lang="zh-CN" altLang="en-US" sz="28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体现身份地位，提供品味、档次、精致！</a:t>
            </a:r>
          </a:p>
        </p:txBody>
      </p:sp>
    </p:spTree>
    <p:extLst>
      <p:ext uri="{BB962C8B-B14F-4D97-AF65-F5344CB8AC3E}">
        <p14:creationId xmlns:p14="http://schemas.microsoft.com/office/powerpoint/2010/main" val="207959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 animBg="1"/>
      <p:bldP spid="10" grpId="0" build="allAtOnce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5910" y="1252330"/>
            <a:ext cx="9719264" cy="469127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2800" b="1" dirty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B</a:t>
            </a:r>
            <a:r>
              <a:rPr lang="zh-CN" altLang="en-US" sz="2800" b="1" dirty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、特定市场客户规模有多大</a:t>
            </a:r>
            <a:endParaRPr lang="en-US" altLang="zh-CN" sz="2800" b="1" dirty="0">
              <a:solidFill>
                <a:srgbClr val="0F32E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zh-CN" altLang="en-US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266700"/>
            <a:ext cx="12192000" cy="762000"/>
          </a:xfrm>
          <a:prstGeom prst="rect">
            <a:avLst/>
          </a:prstGeom>
          <a:solidFill>
            <a:srgbClr val="002F7C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D557A"/>
              </a:solidFill>
            </a:endParaRPr>
          </a:p>
        </p:txBody>
      </p:sp>
      <p:pic>
        <p:nvPicPr>
          <p:cNvPr id="5" name="Picture 6" descr="D:\MBA工作\LOGO\同济经管LOGO反白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4873" y="355967"/>
            <a:ext cx="1386605" cy="46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标题 1"/>
          <p:cNvSpPr>
            <a:spLocks noGrp="1" noChangeArrowheads="1"/>
          </p:cNvSpPr>
          <p:nvPr>
            <p:ph type="title"/>
          </p:nvPr>
        </p:nvSpPr>
        <p:spPr>
          <a:xfrm>
            <a:off x="669924" y="355967"/>
            <a:ext cx="9054427" cy="672733"/>
          </a:xfrm>
        </p:spPr>
        <p:txBody>
          <a:bodyPr>
            <a:normAutofit/>
          </a:bodyPr>
          <a:lstStyle/>
          <a:p>
            <a:pPr algn="ctr"/>
            <a:r>
              <a:rPr lang="zh-CN" altLang="en-US" sz="4000" dirty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二</a:t>
            </a:r>
            <a:r>
              <a:rPr lang="zh-CN" altLang="en-US" sz="4000" dirty="0" smtClean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、商业模式构造及其创新案例</a:t>
            </a:r>
            <a:endParaRPr lang="zh-CN" altLang="en-US" sz="4000" dirty="0">
              <a:solidFill>
                <a:srgbClr val="FFFF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24682" y="0"/>
            <a:ext cx="175443" cy="628650"/>
          </a:xfrm>
          <a:prstGeom prst="rect">
            <a:avLst/>
          </a:prstGeom>
          <a:solidFill>
            <a:srgbClr val="829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4" y="2126975"/>
            <a:ext cx="9863345" cy="4083324"/>
          </a:xfrm>
          <a:prstGeom prst="rect">
            <a:avLst/>
          </a:prstGeom>
          <a:noFill/>
          <a:ln w="38100">
            <a:solidFill>
              <a:srgbClr val="0F32E1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0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oup 2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485" y="4120920"/>
            <a:ext cx="3905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oup 3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39" y="4124068"/>
            <a:ext cx="350887" cy="602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矩形 19"/>
          <p:cNvSpPr/>
          <p:nvPr/>
        </p:nvSpPr>
        <p:spPr>
          <a:xfrm>
            <a:off x="0" y="210344"/>
            <a:ext cx="12192000" cy="762000"/>
          </a:xfrm>
          <a:prstGeom prst="rect">
            <a:avLst/>
          </a:prstGeom>
          <a:solidFill>
            <a:srgbClr val="002F7C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D557A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24682" y="0"/>
            <a:ext cx="175443" cy="628650"/>
          </a:xfrm>
          <a:prstGeom prst="rect">
            <a:avLst/>
          </a:prstGeom>
          <a:solidFill>
            <a:srgbClr val="829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Picture 6" descr="D:\MBA工作\LOGO\同济经管LOGO反白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4873" y="355967"/>
            <a:ext cx="1386605" cy="46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355" y="6172200"/>
            <a:ext cx="4124149" cy="407958"/>
          </a:xfrm>
          <a:prstGeom prst="rect">
            <a:avLst/>
          </a:prstGeom>
        </p:spPr>
      </p:pic>
      <p:sp>
        <p:nvSpPr>
          <p:cNvPr id="18" name="TextBox 13"/>
          <p:cNvSpPr txBox="1">
            <a:spLocks noChangeArrowheads="1"/>
          </p:cNvSpPr>
          <p:nvPr/>
        </p:nvSpPr>
        <p:spPr bwMode="auto">
          <a:xfrm>
            <a:off x="712260" y="1104461"/>
            <a:ext cx="10517374" cy="4774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457200" indent="-457200">
              <a:lnSpc>
                <a:spcPts val="5400"/>
              </a:lnSpc>
              <a:buFont typeface="Wingdings" panose="05000000000000000000" pitchFamily="2" charset="2"/>
              <a:buChar char="u"/>
              <a:defRPr/>
            </a:pPr>
            <a:r>
              <a:rPr lang="zh-CN" altLang="zh-CN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克莱因和罗森伯格（</a:t>
            </a:r>
            <a:r>
              <a:rPr lang="en-US" altLang="zh-CN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1986</a:t>
            </a:r>
            <a:r>
              <a:rPr lang="zh-CN" altLang="zh-CN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  <a:r>
              <a:rPr lang="zh-CN" altLang="zh-CN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发表《对创新的总体看法》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endParaRPr lang="en-US" altLang="zh-CN" sz="2800" b="1" noProof="1" smtClean="0">
              <a:solidFill>
                <a:srgbClr val="0F32E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457200" indent="-457200">
              <a:lnSpc>
                <a:spcPts val="54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2800" b="1" noProof="1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问题</a:t>
            </a:r>
            <a:r>
              <a:rPr lang="en-US" altLang="zh-CN" sz="2800" b="1" noProof="1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2800" b="1" noProof="1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：如何处理技术的不确定性？</a:t>
            </a:r>
          </a:p>
          <a:p>
            <a:pPr marL="457200" indent="-457200">
              <a:lnSpc>
                <a:spcPts val="5400"/>
              </a:lnSpc>
              <a:buFont typeface="Wingdings" panose="05000000000000000000" pitchFamily="2" charset="2"/>
              <a:buChar char="u"/>
              <a:defRPr/>
            </a:pPr>
            <a:r>
              <a:rPr lang="en-US" altLang="zh-CN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A</a:t>
            </a:r>
            <a:r>
              <a:rPr lang="zh-CN" altLang="en-US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、对技术应用前景不能预知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，</a:t>
            </a:r>
            <a:r>
              <a:rPr lang="en-US" altLang="zh-CN" sz="2800" b="1" dirty="0" err="1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B、</a:t>
            </a:r>
            <a:r>
              <a:rPr lang="en-US" altLang="zh-CN" sz="2800" b="1" dirty="0" err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新技术应用需要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很多</a:t>
            </a:r>
            <a:r>
              <a:rPr lang="en-US" altLang="zh-CN" sz="2800" b="1" dirty="0" err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配套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的应用条件，包括</a:t>
            </a:r>
            <a:r>
              <a:rPr lang="en-US" altLang="zh-CN" sz="2800" b="1" dirty="0" err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技术和社会变革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；</a:t>
            </a:r>
            <a:r>
              <a:rPr lang="en-US" altLang="zh-CN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C</a:t>
            </a:r>
            <a:r>
              <a:rPr lang="zh-CN" altLang="en-US" sz="2800" b="1" dirty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、某些</a:t>
            </a:r>
            <a:r>
              <a:rPr lang="zh-CN" altLang="en-US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技术有网络效应</a:t>
            </a:r>
            <a:r>
              <a:rPr lang="zh-CN" altLang="en-US" sz="2800" b="1" dirty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，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导致应用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前景更难以确定；</a:t>
            </a:r>
            <a:r>
              <a:rPr lang="en-US" altLang="zh-CN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D</a:t>
            </a:r>
            <a:r>
              <a:rPr lang="zh-CN" altLang="en-US" sz="2800" b="1" dirty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、新技术在经济部门之间转移、</a:t>
            </a:r>
            <a:r>
              <a:rPr lang="zh-CN" altLang="en-US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扩展路径不确定；</a:t>
            </a:r>
            <a:r>
              <a:rPr lang="en-US" altLang="zh-CN" sz="28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E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、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新、老、更新技术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始终处在互相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竞争状态。</a:t>
            </a:r>
            <a:endParaRPr lang="en-US" altLang="zh-CN" sz="2800" b="1" dirty="0" smtClean="0"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  <a:p>
            <a:pPr marL="457200" indent="-457200">
              <a:lnSpc>
                <a:spcPts val="54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2800" b="1" noProof="1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问题</a:t>
            </a:r>
            <a:r>
              <a:rPr lang="en-US" altLang="zh-CN" sz="2800" b="1" noProof="1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2——</a:t>
            </a:r>
            <a:r>
              <a:rPr lang="zh-CN" altLang="en-US" sz="2800" b="1" noProof="1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如何解决</a:t>
            </a:r>
            <a:r>
              <a:rPr lang="zh-CN" altLang="en-US" sz="2800" b="1" noProof="1"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各种反馈机制的作用</a:t>
            </a:r>
            <a:r>
              <a:rPr lang="zh-CN" altLang="en-US" sz="2800" b="1" noProof="1" smtClean="0"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？</a:t>
            </a:r>
            <a:endParaRPr lang="en-US" altLang="zh-CN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075130" y="331649"/>
            <a:ext cx="934248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 b="1" dirty="0" smtClean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前言：创新之“海”</a:t>
            </a:r>
            <a:r>
              <a:rPr lang="en-US" altLang="zh-CN" sz="4000" b="1" dirty="0" smtClean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&amp;   </a:t>
            </a:r>
            <a:r>
              <a:rPr lang="zh-CN" altLang="en-US" sz="4000" b="1" dirty="0" smtClean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创业之“</a:t>
            </a:r>
            <a:r>
              <a:rPr lang="zh-CN" altLang="en-US" sz="4000" b="1" dirty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坑</a:t>
            </a:r>
            <a:r>
              <a:rPr lang="zh-CN" altLang="en-US" sz="4000" b="1" dirty="0" smtClean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”</a:t>
            </a:r>
            <a:endParaRPr lang="zh-CN" altLang="en-US" sz="4000" b="1" dirty="0">
              <a:solidFill>
                <a:srgbClr val="FFFF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4619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5910" y="1295399"/>
            <a:ext cx="9719264" cy="464820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2800" b="1" dirty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2800" b="1" dirty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）价值配置（</a:t>
            </a:r>
            <a:r>
              <a:rPr lang="en-US" altLang="zh-CN" sz="2800" b="1" dirty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Value Configurations）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A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、企业对自身资源进行配置及相关活动安排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zh-CN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zh-CN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zh-CN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B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、价值配置要依据自己对价值链掌控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能力。</a:t>
            </a:r>
            <a:endParaRPr lang="zh-CN" altLang="en-US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266700"/>
            <a:ext cx="12192000" cy="762000"/>
          </a:xfrm>
          <a:prstGeom prst="rect">
            <a:avLst/>
          </a:prstGeom>
          <a:solidFill>
            <a:srgbClr val="002F7C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D557A"/>
              </a:solidFill>
            </a:endParaRPr>
          </a:p>
        </p:txBody>
      </p:sp>
      <p:pic>
        <p:nvPicPr>
          <p:cNvPr id="5" name="Picture 6" descr="D:\MBA工作\LOGO\同济经管LOGO反白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4873" y="355967"/>
            <a:ext cx="1386605" cy="46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标题 1"/>
          <p:cNvSpPr>
            <a:spLocks noGrp="1" noChangeArrowheads="1"/>
          </p:cNvSpPr>
          <p:nvPr>
            <p:ph type="title"/>
          </p:nvPr>
        </p:nvSpPr>
        <p:spPr>
          <a:xfrm>
            <a:off x="669924" y="355967"/>
            <a:ext cx="9054427" cy="672733"/>
          </a:xfrm>
        </p:spPr>
        <p:txBody>
          <a:bodyPr>
            <a:normAutofit/>
          </a:bodyPr>
          <a:lstStyle/>
          <a:p>
            <a:pPr algn="ctr"/>
            <a:r>
              <a:rPr lang="zh-CN" altLang="en-US" sz="4000" dirty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二</a:t>
            </a:r>
            <a:r>
              <a:rPr lang="zh-CN" altLang="en-US" sz="4000" dirty="0" smtClean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、商业模式构造及其创新案例</a:t>
            </a:r>
            <a:endParaRPr lang="zh-CN" altLang="en-US" sz="4000" dirty="0">
              <a:solidFill>
                <a:srgbClr val="FFFF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24682" y="0"/>
            <a:ext cx="175443" cy="628650"/>
          </a:xfrm>
          <a:prstGeom prst="rect">
            <a:avLst/>
          </a:prstGeom>
          <a:solidFill>
            <a:srgbClr val="829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958" y="3021496"/>
            <a:ext cx="10273120" cy="196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70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5910" y="1295400"/>
            <a:ext cx="9719264" cy="46482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掌</a:t>
            </a:r>
            <a:r>
              <a:rPr lang="zh-CN" altLang="en-US" sz="2800" b="1" dirty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控能力：需要灵活性、力量的结合！</a:t>
            </a:r>
            <a:endParaRPr lang="en-US" altLang="zh-CN" sz="2800" b="1" dirty="0">
              <a:solidFill>
                <a:srgbClr val="0F32E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zh-CN" altLang="en-US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266700"/>
            <a:ext cx="12192000" cy="762000"/>
          </a:xfrm>
          <a:prstGeom prst="rect">
            <a:avLst/>
          </a:prstGeom>
          <a:solidFill>
            <a:srgbClr val="002F7C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D557A"/>
              </a:solidFill>
            </a:endParaRPr>
          </a:p>
        </p:txBody>
      </p:sp>
      <p:pic>
        <p:nvPicPr>
          <p:cNvPr id="5" name="Picture 6" descr="D:\MBA工作\LOGO\同济经管LOGO反白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4873" y="355967"/>
            <a:ext cx="1386605" cy="46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标题 1"/>
          <p:cNvSpPr>
            <a:spLocks noGrp="1" noChangeArrowheads="1"/>
          </p:cNvSpPr>
          <p:nvPr>
            <p:ph type="title"/>
          </p:nvPr>
        </p:nvSpPr>
        <p:spPr>
          <a:xfrm>
            <a:off x="669924" y="355967"/>
            <a:ext cx="9054427" cy="672733"/>
          </a:xfrm>
        </p:spPr>
        <p:txBody>
          <a:bodyPr>
            <a:normAutofit/>
          </a:bodyPr>
          <a:lstStyle/>
          <a:p>
            <a:pPr algn="ctr"/>
            <a:r>
              <a:rPr lang="zh-CN" altLang="en-US" sz="4000" dirty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二</a:t>
            </a:r>
            <a:r>
              <a:rPr lang="zh-CN" altLang="en-US" sz="4000" dirty="0" smtClean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、商业模式构造及其创新案例</a:t>
            </a:r>
            <a:endParaRPr lang="zh-CN" altLang="en-US" sz="4000" dirty="0">
              <a:solidFill>
                <a:srgbClr val="FFFF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24682" y="0"/>
            <a:ext cx="175443" cy="628650"/>
          </a:xfrm>
          <a:prstGeom prst="rect">
            <a:avLst/>
          </a:prstGeom>
          <a:solidFill>
            <a:srgbClr val="829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Picture 5" descr="http://hiphotos.baidu.com/cs008wx/pic/item/25f33b22ff5fba66925807b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929" y="2256183"/>
            <a:ext cx="3144079" cy="368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://pic.gg88.com/PIC_01/002/G0007/b001/99022-2_G0007_b001-GG88_CO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188" y="2256183"/>
            <a:ext cx="3261063" cy="368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430" y="2256182"/>
            <a:ext cx="3300821" cy="368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733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5910" y="1295399"/>
            <a:ext cx="9719264" cy="464820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  <a:r>
              <a:rPr lang="zh-CN" altLang="en-US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）销售</a:t>
            </a:r>
            <a:r>
              <a:rPr lang="zh-CN" altLang="en-US" sz="2800" b="1" dirty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渠道（</a:t>
            </a:r>
            <a:r>
              <a:rPr lang="en-US" altLang="zh-CN" sz="2800" b="1" dirty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Distribution Channels）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2800" b="1" dirty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A</a:t>
            </a:r>
            <a:r>
              <a:rPr lang="zh-CN" altLang="en-US" sz="2800" b="1" dirty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、可以用来接触消费者的各种途径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——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把产品或服务传送到消费者手中的具体路径，以及不断维持和开拓市场的策略等；</a:t>
            </a:r>
            <a:endParaRPr lang="en-US" altLang="zh-CN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——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免费使用，待用户熟悉产品、对其形成依赖及消费习惯以后，逐步将探讨收入模式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zh-CN" altLang="en-US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266700"/>
            <a:ext cx="12192000" cy="762000"/>
          </a:xfrm>
          <a:prstGeom prst="rect">
            <a:avLst/>
          </a:prstGeom>
          <a:solidFill>
            <a:srgbClr val="002F7C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D557A"/>
              </a:solidFill>
            </a:endParaRPr>
          </a:p>
        </p:txBody>
      </p:sp>
      <p:pic>
        <p:nvPicPr>
          <p:cNvPr id="5" name="Picture 6" descr="D:\MBA工作\LOGO\同济经管LOGO反白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4873" y="355967"/>
            <a:ext cx="1386605" cy="46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标题 1"/>
          <p:cNvSpPr>
            <a:spLocks noGrp="1" noChangeArrowheads="1"/>
          </p:cNvSpPr>
          <p:nvPr>
            <p:ph type="title"/>
          </p:nvPr>
        </p:nvSpPr>
        <p:spPr>
          <a:xfrm>
            <a:off x="669924" y="355967"/>
            <a:ext cx="9054427" cy="672733"/>
          </a:xfrm>
        </p:spPr>
        <p:txBody>
          <a:bodyPr>
            <a:normAutofit/>
          </a:bodyPr>
          <a:lstStyle/>
          <a:p>
            <a:pPr algn="ctr"/>
            <a:r>
              <a:rPr lang="zh-CN" altLang="en-US" sz="4000" dirty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二</a:t>
            </a:r>
            <a:r>
              <a:rPr lang="zh-CN" altLang="en-US" sz="4000" dirty="0" smtClean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、商业模式构造及其创新案例</a:t>
            </a:r>
            <a:endParaRPr lang="zh-CN" altLang="en-US" sz="4000" dirty="0">
              <a:solidFill>
                <a:srgbClr val="FFFF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24682" y="0"/>
            <a:ext cx="175443" cy="628650"/>
          </a:xfrm>
          <a:prstGeom prst="rect">
            <a:avLst/>
          </a:prstGeom>
          <a:solidFill>
            <a:srgbClr val="829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02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5910" y="1295399"/>
            <a:ext cx="9719264" cy="464820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B</a:t>
            </a:r>
            <a:r>
              <a:rPr lang="zh-CN" altLang="en-US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</a:t>
            </a:r>
            <a:r>
              <a:rPr lang="zh-CN" altLang="en-US" sz="2800" b="1" dirty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各种途径的比较研究</a:t>
            </a:r>
            <a:endParaRPr lang="en-US" altLang="zh-CN" sz="2800" b="1" dirty="0">
              <a:solidFill>
                <a:srgbClr val="0F32E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2800" b="1" dirty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B1</a:t>
            </a:r>
            <a:r>
              <a:rPr lang="zh-CN" altLang="en-US" sz="2800" b="1" dirty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、合理性</a:t>
            </a:r>
            <a:endParaRPr lang="en-US" altLang="zh-CN" sz="2800" b="1" dirty="0">
              <a:solidFill>
                <a:srgbClr val="0F32E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智能家居送到到客户手中的合理方式？</a:t>
            </a:r>
            <a:endParaRPr lang="en-US" altLang="zh-CN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2800" b="1" dirty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B2</a:t>
            </a:r>
            <a:r>
              <a:rPr lang="zh-CN" altLang="en-US" sz="2800" b="1" dirty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、持续性</a:t>
            </a:r>
            <a:endParaRPr lang="en-US" altLang="zh-CN" sz="2800" b="1" dirty="0">
              <a:solidFill>
                <a:srgbClr val="0F32E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企业向地产商或客户销售，融入地产商？</a:t>
            </a:r>
            <a:endParaRPr lang="en-US" altLang="zh-CN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2800" b="1" dirty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B3</a:t>
            </a:r>
            <a:r>
              <a:rPr lang="zh-CN" altLang="en-US" sz="2800" b="1" dirty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</a:t>
            </a:r>
            <a:r>
              <a:rPr lang="zh-CN" altLang="en-US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衍生性</a:t>
            </a:r>
            <a:endParaRPr lang="zh-CN" altLang="en-US" sz="2800" b="1" dirty="0">
              <a:solidFill>
                <a:srgbClr val="0F32E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266700"/>
            <a:ext cx="12192000" cy="762000"/>
          </a:xfrm>
          <a:prstGeom prst="rect">
            <a:avLst/>
          </a:prstGeom>
          <a:solidFill>
            <a:srgbClr val="002F7C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D557A"/>
              </a:solidFill>
            </a:endParaRPr>
          </a:p>
        </p:txBody>
      </p:sp>
      <p:pic>
        <p:nvPicPr>
          <p:cNvPr id="5" name="Picture 6" descr="D:\MBA工作\LOGO\同济经管LOGO反白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4873" y="355967"/>
            <a:ext cx="1386605" cy="46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标题 1"/>
          <p:cNvSpPr>
            <a:spLocks noGrp="1" noChangeArrowheads="1"/>
          </p:cNvSpPr>
          <p:nvPr>
            <p:ph type="title"/>
          </p:nvPr>
        </p:nvSpPr>
        <p:spPr>
          <a:xfrm>
            <a:off x="669924" y="355967"/>
            <a:ext cx="9054427" cy="672733"/>
          </a:xfrm>
        </p:spPr>
        <p:txBody>
          <a:bodyPr>
            <a:normAutofit/>
          </a:bodyPr>
          <a:lstStyle/>
          <a:p>
            <a:pPr algn="ctr"/>
            <a:r>
              <a:rPr lang="zh-CN" altLang="en-US" sz="4000" dirty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二</a:t>
            </a:r>
            <a:r>
              <a:rPr lang="zh-CN" altLang="en-US" sz="4000" dirty="0" smtClean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、商业模式构造及其创新案例</a:t>
            </a:r>
            <a:endParaRPr lang="zh-CN" altLang="en-US" sz="4000" dirty="0">
              <a:solidFill>
                <a:srgbClr val="FFFF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24682" y="0"/>
            <a:ext cx="175443" cy="628650"/>
          </a:xfrm>
          <a:prstGeom prst="rect">
            <a:avLst/>
          </a:prstGeom>
          <a:solidFill>
            <a:srgbClr val="829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140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5910" y="1295399"/>
            <a:ext cx="10176464" cy="464820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2800" b="1" dirty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5</a:t>
            </a:r>
            <a:r>
              <a:rPr lang="zh-CN" altLang="en-US" sz="2800" b="1" dirty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） 核心能力（</a:t>
            </a:r>
            <a:r>
              <a:rPr lang="en-US" altLang="zh-CN" sz="2800" b="1" dirty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Core Capabilities）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A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、企业商业模式执行和落实所需独特能力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800" b="1" dirty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药明康德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07-12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中国十大服务外包领军企业；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TW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2009</a:t>
            </a:r>
            <a:r>
              <a:rPr lang="zh-TW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年，中国服务外包企业最佳实践五十强；</a:t>
            </a:r>
            <a:endParaRPr lang="en-US" altLang="zh-TW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TW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2008</a:t>
            </a:r>
            <a:r>
              <a:rPr lang="zh-TW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年，弗若斯特沙利文最佳制药和生物技术研发外包奖</a:t>
            </a:r>
            <a:r>
              <a:rPr lang="zh-TW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”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zh-CN" altLang="en-US" sz="2800" b="1" dirty="0">
              <a:solidFill>
                <a:srgbClr val="0F32E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266700"/>
            <a:ext cx="12192000" cy="762000"/>
          </a:xfrm>
          <a:prstGeom prst="rect">
            <a:avLst/>
          </a:prstGeom>
          <a:solidFill>
            <a:srgbClr val="002F7C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D557A"/>
              </a:solidFill>
            </a:endParaRPr>
          </a:p>
        </p:txBody>
      </p:sp>
      <p:pic>
        <p:nvPicPr>
          <p:cNvPr id="5" name="Picture 6" descr="D:\MBA工作\LOGO\同济经管LOGO反白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4873" y="355967"/>
            <a:ext cx="1386605" cy="46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标题 1"/>
          <p:cNvSpPr>
            <a:spLocks noGrp="1" noChangeArrowheads="1"/>
          </p:cNvSpPr>
          <p:nvPr>
            <p:ph type="title"/>
          </p:nvPr>
        </p:nvSpPr>
        <p:spPr>
          <a:xfrm>
            <a:off x="669924" y="355967"/>
            <a:ext cx="9054427" cy="672733"/>
          </a:xfrm>
        </p:spPr>
        <p:txBody>
          <a:bodyPr>
            <a:normAutofit/>
          </a:bodyPr>
          <a:lstStyle/>
          <a:p>
            <a:pPr algn="ctr"/>
            <a:r>
              <a:rPr lang="zh-CN" altLang="en-US" sz="4000" dirty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二</a:t>
            </a:r>
            <a:r>
              <a:rPr lang="zh-CN" altLang="en-US" sz="4000" dirty="0" smtClean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、商业模式构造及其创新案例</a:t>
            </a:r>
            <a:endParaRPr lang="zh-CN" altLang="en-US" sz="4000" dirty="0">
              <a:solidFill>
                <a:srgbClr val="FFFF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24682" y="0"/>
            <a:ext cx="175443" cy="628650"/>
          </a:xfrm>
          <a:prstGeom prst="rect">
            <a:avLst/>
          </a:prstGeom>
          <a:solidFill>
            <a:srgbClr val="829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236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5910" y="1295399"/>
            <a:ext cx="9719264" cy="464820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1.2   </a:t>
            </a:r>
            <a:r>
              <a:rPr lang="zh-CN" altLang="en-US" sz="2800" b="1" dirty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一般要素</a:t>
            </a:r>
            <a:endParaRPr lang="en-US" altLang="zh-CN" sz="2800" b="1" dirty="0">
              <a:solidFill>
                <a:srgbClr val="0F32E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800" b="1" dirty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2800" b="1" dirty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2800" b="1" dirty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） 客户关系</a:t>
            </a:r>
            <a:endParaRPr lang="en-US" altLang="zh-CN" sz="2800" b="1" dirty="0">
              <a:solidFill>
                <a:srgbClr val="0F32E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公司与特定客户细分群体建立的关系类型，个人助理、专用个人助理、自助服务等； </a:t>
            </a:r>
            <a:endParaRPr lang="en-US" altLang="zh-CN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800" b="1" dirty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2800" b="1" dirty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2800" b="1" dirty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） 合作伙伴网络（</a:t>
            </a:r>
            <a:r>
              <a:rPr lang="en-US" altLang="zh-CN" sz="2800" b="1" dirty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Partner Network）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利用国际市场资源的开放式创新，众创空间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zh-CN" altLang="en-US" sz="2800" b="1" dirty="0">
              <a:solidFill>
                <a:srgbClr val="0F32E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266700"/>
            <a:ext cx="12192000" cy="762000"/>
          </a:xfrm>
          <a:prstGeom prst="rect">
            <a:avLst/>
          </a:prstGeom>
          <a:solidFill>
            <a:srgbClr val="002F7C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D557A"/>
              </a:solidFill>
            </a:endParaRPr>
          </a:p>
        </p:txBody>
      </p:sp>
      <p:pic>
        <p:nvPicPr>
          <p:cNvPr id="5" name="Picture 6" descr="D:\MBA工作\LOGO\同济经管LOGO反白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4873" y="355967"/>
            <a:ext cx="1386605" cy="46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标题 1"/>
          <p:cNvSpPr>
            <a:spLocks noGrp="1" noChangeArrowheads="1"/>
          </p:cNvSpPr>
          <p:nvPr>
            <p:ph type="title"/>
          </p:nvPr>
        </p:nvSpPr>
        <p:spPr>
          <a:xfrm>
            <a:off x="669924" y="355967"/>
            <a:ext cx="9054427" cy="672733"/>
          </a:xfrm>
        </p:spPr>
        <p:txBody>
          <a:bodyPr>
            <a:normAutofit/>
          </a:bodyPr>
          <a:lstStyle/>
          <a:p>
            <a:pPr algn="ctr"/>
            <a:r>
              <a:rPr lang="zh-CN" altLang="en-US" sz="4000" dirty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二</a:t>
            </a:r>
            <a:r>
              <a:rPr lang="zh-CN" altLang="en-US" sz="4000" dirty="0" smtClean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、商业模式构造及其创新案例</a:t>
            </a:r>
            <a:endParaRPr lang="zh-CN" altLang="en-US" sz="4000" dirty="0">
              <a:solidFill>
                <a:srgbClr val="FFFF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24682" y="0"/>
            <a:ext cx="175443" cy="628650"/>
          </a:xfrm>
          <a:prstGeom prst="rect">
            <a:avLst/>
          </a:prstGeom>
          <a:solidFill>
            <a:srgbClr val="829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123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5910" y="1295399"/>
            <a:ext cx="9719264" cy="464820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2800" b="1" dirty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2800" b="1" dirty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） 成本结构（</a:t>
            </a:r>
            <a:r>
              <a:rPr lang="en-US" altLang="zh-CN" sz="2800" b="1" dirty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Cost Structure）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产品及服务的成本构成；</a:t>
            </a:r>
            <a:endParaRPr lang="en-US" altLang="zh-CN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成本构成与业务模式的匹配度；</a:t>
            </a:r>
            <a:endParaRPr lang="en-US" altLang="zh-CN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800" b="1" dirty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2800" b="1" dirty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  <a:r>
              <a:rPr lang="zh-CN" altLang="en-US" sz="2800" b="1" dirty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） 收入模型（</a:t>
            </a:r>
            <a:r>
              <a:rPr lang="en-US" altLang="zh-CN" sz="2800" b="1" dirty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Revenue Model）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公司从每个客户群体中获取的现金收入；</a:t>
            </a:r>
            <a:endParaRPr lang="en-US" altLang="zh-CN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获取现金的时间及公司现金流安全等。</a:t>
            </a:r>
            <a:endParaRPr lang="zh-CN" altLang="en-US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266700"/>
            <a:ext cx="12192000" cy="762000"/>
          </a:xfrm>
          <a:prstGeom prst="rect">
            <a:avLst/>
          </a:prstGeom>
          <a:solidFill>
            <a:srgbClr val="002F7C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D557A"/>
              </a:solidFill>
            </a:endParaRPr>
          </a:p>
        </p:txBody>
      </p:sp>
      <p:pic>
        <p:nvPicPr>
          <p:cNvPr id="5" name="Picture 6" descr="D:\MBA工作\LOGO\同济经管LOGO反白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4873" y="355967"/>
            <a:ext cx="1386605" cy="46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标题 1"/>
          <p:cNvSpPr>
            <a:spLocks noGrp="1" noChangeArrowheads="1"/>
          </p:cNvSpPr>
          <p:nvPr>
            <p:ph type="title"/>
          </p:nvPr>
        </p:nvSpPr>
        <p:spPr>
          <a:xfrm>
            <a:off x="669924" y="355967"/>
            <a:ext cx="9054427" cy="672733"/>
          </a:xfrm>
        </p:spPr>
        <p:txBody>
          <a:bodyPr>
            <a:normAutofit/>
          </a:bodyPr>
          <a:lstStyle/>
          <a:p>
            <a:pPr algn="ctr"/>
            <a:r>
              <a:rPr lang="zh-CN" altLang="en-US" sz="4000" dirty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二</a:t>
            </a:r>
            <a:r>
              <a:rPr lang="zh-CN" altLang="en-US" sz="4000" dirty="0" smtClean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、商业模式构造及其创新案例</a:t>
            </a:r>
            <a:endParaRPr lang="zh-CN" altLang="en-US" sz="4000" dirty="0">
              <a:solidFill>
                <a:srgbClr val="FFFF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24682" y="0"/>
            <a:ext cx="175443" cy="628650"/>
          </a:xfrm>
          <a:prstGeom prst="rect">
            <a:avLst/>
          </a:prstGeom>
          <a:solidFill>
            <a:srgbClr val="829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651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5910" y="1295399"/>
            <a:ext cx="9719264" cy="464820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2800" b="1" dirty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2.  </a:t>
            </a:r>
            <a:r>
              <a:rPr lang="zh-CN" altLang="en-US" sz="2800" b="1" dirty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商业模式创新</a:t>
            </a:r>
            <a:endParaRPr lang="en-US" altLang="zh-CN" sz="2800" b="1" dirty="0">
              <a:solidFill>
                <a:srgbClr val="0F32E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2800" b="1" dirty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2.1  </a:t>
            </a:r>
            <a:r>
              <a:rPr lang="zh-CN" altLang="en-US" sz="2800" b="1" dirty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为什么要创新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没有永恒适应的商业模式；</a:t>
            </a:r>
            <a:endParaRPr lang="en-US" altLang="zh-CN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2800" b="1" dirty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2.2  </a:t>
            </a:r>
            <a:r>
              <a:rPr lang="zh-CN" altLang="en-US" sz="2800" b="1" dirty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如何创新</a:t>
            </a:r>
            <a:endParaRPr lang="en-US" altLang="zh-CN" sz="2800" b="1" dirty="0">
              <a:solidFill>
                <a:srgbClr val="0F32E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把握商业逻辑的更迭，保持对价值链的引导和控制，并与外部环境系统实现协同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zh-CN" altLang="en-US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266700"/>
            <a:ext cx="12192000" cy="762000"/>
          </a:xfrm>
          <a:prstGeom prst="rect">
            <a:avLst/>
          </a:prstGeom>
          <a:solidFill>
            <a:srgbClr val="002F7C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D557A"/>
              </a:solidFill>
            </a:endParaRPr>
          </a:p>
        </p:txBody>
      </p:sp>
      <p:pic>
        <p:nvPicPr>
          <p:cNvPr id="5" name="Picture 6" descr="D:\MBA工作\LOGO\同济经管LOGO反白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4873" y="355967"/>
            <a:ext cx="1386605" cy="46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标题 1"/>
          <p:cNvSpPr>
            <a:spLocks noGrp="1" noChangeArrowheads="1"/>
          </p:cNvSpPr>
          <p:nvPr>
            <p:ph type="title"/>
          </p:nvPr>
        </p:nvSpPr>
        <p:spPr>
          <a:xfrm>
            <a:off x="669924" y="355967"/>
            <a:ext cx="9054427" cy="672733"/>
          </a:xfrm>
        </p:spPr>
        <p:txBody>
          <a:bodyPr>
            <a:normAutofit/>
          </a:bodyPr>
          <a:lstStyle/>
          <a:p>
            <a:pPr algn="ctr"/>
            <a:r>
              <a:rPr lang="zh-CN" altLang="en-US" sz="4000" dirty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二</a:t>
            </a:r>
            <a:r>
              <a:rPr lang="zh-CN" altLang="en-US" sz="4000" dirty="0" smtClean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、商业模式构造及其创新案例</a:t>
            </a:r>
            <a:endParaRPr lang="zh-CN" altLang="en-US" sz="4000" dirty="0">
              <a:solidFill>
                <a:srgbClr val="FFFF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24682" y="0"/>
            <a:ext cx="175443" cy="628650"/>
          </a:xfrm>
          <a:prstGeom prst="rect">
            <a:avLst/>
          </a:prstGeom>
          <a:solidFill>
            <a:srgbClr val="829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489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3319670" y="2228551"/>
            <a:ext cx="6067124" cy="865136"/>
          </a:xfrm>
        </p:spPr>
        <p:txBody>
          <a:bodyPr>
            <a:noAutofit/>
          </a:bodyPr>
          <a:lstStyle/>
          <a:p>
            <a:r>
              <a:rPr lang="zh-CN" altLang="en-US" sz="8800" dirty="0" smtClean="0">
                <a:solidFill>
                  <a:srgbClr val="C0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谢谢大家！</a:t>
            </a:r>
            <a:endParaRPr lang="zh-CN" altLang="en-US" sz="8800" dirty="0">
              <a:solidFill>
                <a:srgbClr val="C0000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8"/>
          </p:nvPr>
        </p:nvSpPr>
        <p:spPr>
          <a:xfrm>
            <a:off x="3841148" y="3539569"/>
            <a:ext cx="3985202" cy="147969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002F7C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联系方式：</a:t>
            </a:r>
            <a:r>
              <a:rPr lang="en-US" altLang="zh-CN" sz="2800" b="1" dirty="0" smtClean="0">
                <a:solidFill>
                  <a:srgbClr val="002F7C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13801996169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002F7C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zhang99111@tongji.edu.cn</a:t>
            </a:r>
            <a:endParaRPr lang="zh-CN" altLang="en-US" sz="2800" b="1" dirty="0">
              <a:solidFill>
                <a:srgbClr val="002F7C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221" y="5799986"/>
            <a:ext cx="1587769" cy="58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09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oup 2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485" y="4120920"/>
            <a:ext cx="3905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oup 3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39" y="4124068"/>
            <a:ext cx="350887" cy="602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863706" y="1093649"/>
            <a:ext cx="106169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u"/>
            </a:pPr>
            <a:r>
              <a:rPr lang="en-US" altLang="zh-CN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1.3 </a:t>
            </a:r>
            <a:r>
              <a:rPr lang="zh-CN" altLang="en-US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新兴</a:t>
            </a:r>
            <a:r>
              <a:rPr lang="zh-CN" altLang="en-US" sz="2800" b="1" dirty="0" smtClean="0">
                <a:solidFill>
                  <a:srgbClr val="0F32E1"/>
                </a:solidFill>
                <a:latin typeface="华文楷体" pitchFamily="2" charset="-122"/>
                <a:ea typeface="华文楷体" pitchFamily="2" charset="-122"/>
              </a:rPr>
              <a:t>技术</a:t>
            </a:r>
            <a:r>
              <a:rPr lang="zh-CN" altLang="en-US" sz="2800" b="1" dirty="0">
                <a:solidFill>
                  <a:srgbClr val="0F32E1"/>
                </a:solidFill>
                <a:latin typeface="华文楷体" pitchFamily="2" charset="-122"/>
                <a:ea typeface="华文楷体" pitchFamily="2" charset="-122"/>
              </a:rPr>
              <a:t>向产业的</a:t>
            </a:r>
            <a:r>
              <a:rPr lang="zh-CN" altLang="en-US" sz="2800" b="1" dirty="0" smtClean="0">
                <a:solidFill>
                  <a:srgbClr val="0F32E1"/>
                </a:solidFill>
                <a:latin typeface="华文楷体" pitchFamily="2" charset="-122"/>
                <a:ea typeface="华文楷体" pitchFamily="2" charset="-122"/>
              </a:rPr>
              <a:t>演化</a:t>
            </a:r>
            <a:endParaRPr lang="zh-CN" altLang="en-US" sz="2800" b="1" dirty="0">
              <a:solidFill>
                <a:srgbClr val="0F32E1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0" y="210344"/>
            <a:ext cx="12192000" cy="762000"/>
          </a:xfrm>
          <a:prstGeom prst="rect">
            <a:avLst/>
          </a:prstGeom>
          <a:solidFill>
            <a:srgbClr val="002F7C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D557A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24682" y="0"/>
            <a:ext cx="175443" cy="628650"/>
          </a:xfrm>
          <a:prstGeom prst="rect">
            <a:avLst/>
          </a:prstGeom>
          <a:solidFill>
            <a:srgbClr val="829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Picture 6" descr="D:\MBA工作\LOGO\同济经管LOGO反白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4873" y="355967"/>
            <a:ext cx="1386605" cy="46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355" y="6172200"/>
            <a:ext cx="4124149" cy="407958"/>
          </a:xfrm>
          <a:prstGeom prst="rect">
            <a:avLst/>
          </a:prstGeom>
        </p:spPr>
      </p:pic>
      <p:graphicFrame>
        <p:nvGraphicFramePr>
          <p:cNvPr id="17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4276651"/>
              </p:ext>
            </p:extLst>
          </p:nvPr>
        </p:nvGraphicFramePr>
        <p:xfrm>
          <a:off x="609600" y="1861285"/>
          <a:ext cx="11125200" cy="415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1" r:id="rId8" imgW="4140048" imgH="3162184" progId="Word.Document.12">
                  <p:embed/>
                </p:oleObj>
              </mc:Choice>
              <mc:Fallback>
                <p:oleObj r:id="rId8" imgW="4140048" imgH="3162184" progId="Word.Document.12">
                  <p:embed/>
                  <p:pic>
                    <p:nvPicPr>
                      <p:cNvPr id="99331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861285"/>
                        <a:ext cx="11125200" cy="415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1391010" y="5739980"/>
            <a:ext cx="37032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30303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图</a:t>
            </a:r>
            <a:r>
              <a:rPr lang="en-US" altLang="zh-CN" sz="2000" b="1" dirty="0">
                <a:solidFill>
                  <a:srgbClr val="30303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 </a:t>
            </a:r>
            <a:r>
              <a:rPr lang="zh-CN" altLang="en-US" sz="2000" b="1" dirty="0">
                <a:solidFill>
                  <a:srgbClr val="30303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汉密尔顿的新技术进化模型</a:t>
            </a:r>
            <a:endParaRPr lang="zh-CN" altLang="en-US" sz="2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1938130" y="2534478"/>
            <a:ext cx="288235" cy="268357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3"/>
          <p:cNvSpPr txBox="1">
            <a:spLocks noChangeArrowheads="1"/>
          </p:cNvSpPr>
          <p:nvPr/>
        </p:nvSpPr>
        <p:spPr bwMode="auto">
          <a:xfrm>
            <a:off x="1075130" y="331649"/>
            <a:ext cx="934248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 b="1" dirty="0" smtClean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前言：创新之“海”</a:t>
            </a:r>
            <a:r>
              <a:rPr lang="en-US" altLang="zh-CN" sz="4000" b="1" dirty="0" smtClean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&amp;   </a:t>
            </a:r>
            <a:r>
              <a:rPr lang="zh-CN" altLang="en-US" sz="4000" b="1" dirty="0" smtClean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创业之“</a:t>
            </a:r>
            <a:r>
              <a:rPr lang="zh-CN" altLang="en-US" sz="4000" b="1" dirty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坑</a:t>
            </a:r>
            <a:r>
              <a:rPr lang="zh-CN" altLang="en-US" sz="4000" b="1" dirty="0" smtClean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”</a:t>
            </a:r>
            <a:endParaRPr lang="zh-CN" altLang="en-US" sz="4000" b="1" dirty="0">
              <a:solidFill>
                <a:srgbClr val="FFFF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1908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oup 2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485" y="4120920"/>
            <a:ext cx="3905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oup 3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39" y="4124068"/>
            <a:ext cx="350887" cy="602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863706" y="1093649"/>
            <a:ext cx="106169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u"/>
            </a:pPr>
            <a:r>
              <a:rPr lang="en-US" altLang="zh-CN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A</a:t>
            </a:r>
            <a:r>
              <a:rPr lang="zh-CN" altLang="en-US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、</a:t>
            </a:r>
            <a:r>
              <a:rPr lang="zh-CN" altLang="en-US" sz="2800" b="1" dirty="0" smtClean="0">
                <a:solidFill>
                  <a:srgbClr val="0F32E1"/>
                </a:solidFill>
                <a:latin typeface="华文楷体" pitchFamily="2" charset="-122"/>
                <a:ea typeface="华文楷体" pitchFamily="2" charset="-122"/>
              </a:rPr>
              <a:t>技术进化中的陷阱</a:t>
            </a:r>
            <a:endParaRPr lang="zh-CN" altLang="en-US" sz="2800" b="1" dirty="0">
              <a:solidFill>
                <a:srgbClr val="0F32E1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0" y="210344"/>
            <a:ext cx="12192000" cy="762000"/>
          </a:xfrm>
          <a:prstGeom prst="rect">
            <a:avLst/>
          </a:prstGeom>
          <a:solidFill>
            <a:srgbClr val="002F7C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D557A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24682" y="0"/>
            <a:ext cx="175443" cy="628650"/>
          </a:xfrm>
          <a:prstGeom prst="rect">
            <a:avLst/>
          </a:prstGeom>
          <a:solidFill>
            <a:srgbClr val="829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Picture 6" descr="D:\MBA工作\LOGO\同济经管LOGO反白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4873" y="355967"/>
            <a:ext cx="1386605" cy="46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355" y="6172200"/>
            <a:ext cx="4124149" cy="407958"/>
          </a:xfrm>
          <a:prstGeom prst="rect">
            <a:avLst/>
          </a:prstGeom>
        </p:spPr>
      </p:pic>
      <p:graphicFrame>
        <p:nvGraphicFramePr>
          <p:cNvPr id="14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8710923"/>
              </p:ext>
            </p:extLst>
          </p:nvPr>
        </p:nvGraphicFramePr>
        <p:xfrm>
          <a:off x="646927" y="1861285"/>
          <a:ext cx="11004551" cy="415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1" r:id="rId8" imgW="5270306" imgH="3974954" progId="Word.Document.12">
                  <p:embed/>
                </p:oleObj>
              </mc:Choice>
              <mc:Fallback>
                <p:oleObj r:id="rId8" imgW="5270306" imgH="3974954" progId="Word.Document.12">
                  <p:embed/>
                  <p:pic>
                    <p:nvPicPr>
                      <p:cNvPr id="100354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927" y="1861285"/>
                        <a:ext cx="11004551" cy="415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云形标注 17"/>
          <p:cNvSpPr/>
          <p:nvPr/>
        </p:nvSpPr>
        <p:spPr>
          <a:xfrm>
            <a:off x="5408737" y="1182687"/>
            <a:ext cx="1480930" cy="1416276"/>
          </a:xfrm>
          <a:prstGeom prst="cloudCallout">
            <a:avLst>
              <a:gd name="adj1" fmla="val -138741"/>
              <a:gd name="adj2" fmla="val 118331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b="1" noProof="1" smtClean="0">
                <a:solidFill>
                  <a:schemeClr val="bg1"/>
                </a:solidFill>
                <a:latin typeface="Franklin Gothic Book" panose="020B0503020102020204" pitchFamily="34" charset="0"/>
                <a:ea typeface="华文楷体" panose="02010600040101010101" pitchFamily="2" charset="-122"/>
                <a:cs typeface="华文楷体" panose="02010600040101010101" pitchFamily="2" charset="-122"/>
              </a:rPr>
              <a:t>金融资本催生的泡沫</a:t>
            </a:r>
            <a:endParaRPr lang="zh-CN" altLang="en-US" sz="2000" b="1" noProof="1">
              <a:solidFill>
                <a:schemeClr val="bg1"/>
              </a:solidFill>
              <a:latin typeface="Franklin Gothic Book" panose="020B0503020102020204" pitchFamily="34" charset="0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sp>
        <p:nvSpPr>
          <p:cNvPr id="19" name="云形标注 18"/>
          <p:cNvSpPr/>
          <p:nvPr/>
        </p:nvSpPr>
        <p:spPr>
          <a:xfrm>
            <a:off x="7703355" y="1182687"/>
            <a:ext cx="1480930" cy="1349913"/>
          </a:xfrm>
          <a:prstGeom prst="cloudCallout">
            <a:avLst>
              <a:gd name="adj1" fmla="val -48138"/>
              <a:gd name="adj2" fmla="val 13931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b="1" noProof="1" smtClean="0">
                <a:solidFill>
                  <a:schemeClr val="bg1"/>
                </a:solidFill>
                <a:latin typeface="Franklin Gothic Book" panose="020B0503020102020204" pitchFamily="34" charset="0"/>
                <a:ea typeface="华文楷体" panose="02010600040101010101" pitchFamily="2" charset="-122"/>
                <a:cs typeface="华文楷体" panose="02010600040101010101" pitchFamily="2" charset="-122"/>
              </a:rPr>
              <a:t>产业资本的理性介入</a:t>
            </a:r>
            <a:endParaRPr lang="zh-CN" altLang="en-US" sz="2000" b="1" noProof="1">
              <a:solidFill>
                <a:schemeClr val="bg1"/>
              </a:solidFill>
              <a:latin typeface="Franklin Gothic Book" panose="020B0503020102020204" pitchFamily="34" charset="0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sp>
        <p:nvSpPr>
          <p:cNvPr id="21" name="云形标注 20"/>
          <p:cNvSpPr/>
          <p:nvPr/>
        </p:nvSpPr>
        <p:spPr>
          <a:xfrm>
            <a:off x="9875525" y="1530625"/>
            <a:ext cx="1480930" cy="1483341"/>
          </a:xfrm>
          <a:prstGeom prst="cloudCallout">
            <a:avLst>
              <a:gd name="adj1" fmla="val -87064"/>
              <a:gd name="adj2" fmla="val 11314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b="1" noProof="1" smtClean="0">
                <a:solidFill>
                  <a:schemeClr val="bg1"/>
                </a:solidFill>
                <a:latin typeface="Franklin Gothic Book" panose="020B0503020102020204" pitchFamily="34" charset="0"/>
                <a:ea typeface="华文楷体" panose="02010600040101010101" pitchFamily="2" charset="-122"/>
                <a:cs typeface="华文楷体" panose="02010600040101010101" pitchFamily="2" charset="-122"/>
              </a:rPr>
              <a:t>大量资本跟风性追逐</a:t>
            </a:r>
            <a:endParaRPr lang="zh-CN" altLang="en-US" sz="2000" b="1" noProof="1">
              <a:solidFill>
                <a:schemeClr val="bg1"/>
              </a:solidFill>
              <a:latin typeface="Franklin Gothic Book" panose="020B0503020102020204" pitchFamily="34" charset="0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1343026" y="2415209"/>
            <a:ext cx="465895" cy="385748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1075130" y="331649"/>
            <a:ext cx="934248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 b="1" dirty="0" smtClean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前言：创新之“海”</a:t>
            </a:r>
            <a:r>
              <a:rPr lang="en-US" altLang="zh-CN" sz="4000" b="1" dirty="0" smtClean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&amp;   </a:t>
            </a:r>
            <a:r>
              <a:rPr lang="zh-CN" altLang="en-US" sz="4000" b="1" dirty="0" smtClean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创业之“</a:t>
            </a:r>
            <a:r>
              <a:rPr lang="zh-CN" altLang="en-US" sz="4000" b="1" dirty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坑</a:t>
            </a:r>
            <a:r>
              <a:rPr lang="zh-CN" altLang="en-US" sz="4000" b="1" dirty="0" smtClean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”</a:t>
            </a:r>
            <a:endParaRPr lang="zh-CN" altLang="en-US" sz="4000" b="1" dirty="0">
              <a:solidFill>
                <a:srgbClr val="FFFF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3654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allAtOnce" animBg="1"/>
      <p:bldP spid="19" grpId="0" build="allAtOnce" animBg="1"/>
      <p:bldP spid="21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oup 2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485" y="4120920"/>
            <a:ext cx="3905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oup 3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39" y="4124068"/>
            <a:ext cx="350887" cy="602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863706" y="1059042"/>
            <a:ext cx="106169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u"/>
            </a:pPr>
            <a:r>
              <a:rPr lang="en-US" altLang="zh-CN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B</a:t>
            </a:r>
            <a:r>
              <a:rPr lang="zh-CN" altLang="en-US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、可行</a:t>
            </a:r>
            <a:r>
              <a:rPr lang="zh-CN" altLang="en-US" sz="2800" b="1" dirty="0" smtClean="0">
                <a:solidFill>
                  <a:srgbClr val="0F32E1"/>
                </a:solidFill>
                <a:latin typeface="华文楷体" pitchFamily="2" charset="-122"/>
                <a:ea typeface="华文楷体" pitchFamily="2" charset="-122"/>
              </a:rPr>
              <a:t>技术方案逐步收敛</a:t>
            </a:r>
            <a:endParaRPr lang="zh-CN" altLang="en-US" sz="2800" b="1" dirty="0">
              <a:solidFill>
                <a:srgbClr val="0F32E1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0" y="210344"/>
            <a:ext cx="12192000" cy="762000"/>
          </a:xfrm>
          <a:prstGeom prst="rect">
            <a:avLst/>
          </a:prstGeom>
          <a:solidFill>
            <a:srgbClr val="002F7C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D557A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24682" y="0"/>
            <a:ext cx="175443" cy="628650"/>
          </a:xfrm>
          <a:prstGeom prst="rect">
            <a:avLst/>
          </a:prstGeom>
          <a:solidFill>
            <a:srgbClr val="829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Picture 6" descr="D:\MBA工作\LOGO\同济经管LOGO反白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4873" y="355967"/>
            <a:ext cx="1386605" cy="46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355" y="6172200"/>
            <a:ext cx="4124149" cy="407958"/>
          </a:xfrm>
          <a:prstGeom prst="rect">
            <a:avLst/>
          </a:prstGeom>
        </p:spPr>
      </p:pic>
      <p:sp>
        <p:nvSpPr>
          <p:cNvPr id="17" name="椭圆 16"/>
          <p:cNvSpPr/>
          <p:nvPr/>
        </p:nvSpPr>
        <p:spPr>
          <a:xfrm>
            <a:off x="1918252" y="2191893"/>
            <a:ext cx="8499365" cy="3528393"/>
          </a:xfrm>
          <a:prstGeom prst="ellipse">
            <a:avLst/>
          </a:prstGeom>
          <a:solidFill>
            <a:srgbClr val="00206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20000"/>
              </a:lnSpc>
              <a:defRPr/>
            </a:pPr>
            <a:endParaRPr kumimoji="1" lang="en-US" altLang="zh-CN" sz="2400" b="1" dirty="0" smtClean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pPr>
              <a:lnSpc>
                <a:spcPct val="120000"/>
              </a:lnSpc>
              <a:defRPr/>
            </a:pPr>
            <a:endParaRPr kumimoji="1" lang="zh-CN" altLang="en-US" sz="2400" b="1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63706" y="1861285"/>
            <a:ext cx="10616988" cy="4224217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8980493" y="5337852"/>
            <a:ext cx="2491670" cy="6606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rgbClr val="002F7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社会知识共享空间</a:t>
            </a:r>
            <a:endParaRPr lang="zh-CN" altLang="en-US" sz="2000" b="1" dirty="0">
              <a:solidFill>
                <a:srgbClr val="002F7C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912403" y="1909440"/>
            <a:ext cx="2491670" cy="6606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rgbClr val="002F7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社会知识共享空间</a:t>
            </a:r>
            <a:endParaRPr lang="zh-CN" altLang="en-US" sz="2000" b="1" dirty="0">
              <a:solidFill>
                <a:srgbClr val="002F7C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8989024" y="1927927"/>
            <a:ext cx="2491670" cy="6606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rgbClr val="002F7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社会知识共享空间</a:t>
            </a:r>
            <a:endParaRPr lang="zh-CN" altLang="en-US" sz="2000" b="1" dirty="0">
              <a:solidFill>
                <a:srgbClr val="002F7C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992139" y="5337852"/>
            <a:ext cx="2491670" cy="6606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rgbClr val="002F7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社会知识共享空间</a:t>
            </a:r>
            <a:endParaRPr lang="zh-CN" altLang="en-US" sz="2000" b="1" dirty="0">
              <a:solidFill>
                <a:srgbClr val="002F7C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158238" y="3224219"/>
            <a:ext cx="2126915" cy="1247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技术上可行</a:t>
            </a:r>
            <a:endParaRPr lang="en-US" altLang="zh-CN" sz="2400" b="1" dirty="0" smtClean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的方案空间</a:t>
            </a:r>
            <a:endParaRPr lang="zh-CN" altLang="en-US" sz="2400" b="1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4330187" y="2531907"/>
            <a:ext cx="6087430" cy="2762596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20000"/>
              </a:lnSpc>
              <a:defRPr/>
            </a:pPr>
            <a:endParaRPr kumimoji="1"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389717" y="3239712"/>
            <a:ext cx="2126915" cy="1247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社会可接受的技术方案空间</a:t>
            </a:r>
            <a:endParaRPr lang="zh-CN" altLang="en-US" sz="2400" b="1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6731914" y="2941676"/>
            <a:ext cx="3685703" cy="2028825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kumimoji="1" lang="zh-CN" altLang="en-US" sz="2400" b="1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经济上合理的</a:t>
            </a:r>
            <a:endParaRPr kumimoji="1" lang="en-US" altLang="zh-CN" sz="2400" b="1" dirty="0" smtClean="0">
              <a:solidFill>
                <a:srgbClr val="0000FF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pPr algn="ctr">
              <a:lnSpc>
                <a:spcPct val="150000"/>
              </a:lnSpc>
              <a:defRPr/>
            </a:pPr>
            <a:r>
              <a:rPr kumimoji="1" lang="zh-CN" altLang="en-US" sz="2400" b="1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技术方案空间</a:t>
            </a:r>
            <a:endParaRPr kumimoji="1" lang="zh-CN" altLang="en-US" sz="2400" b="1" dirty="0">
              <a:solidFill>
                <a:srgbClr val="0000FF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sp>
        <p:nvSpPr>
          <p:cNvPr id="35" name="TextBox 13"/>
          <p:cNvSpPr txBox="1">
            <a:spLocks noChangeArrowheads="1"/>
          </p:cNvSpPr>
          <p:nvPr/>
        </p:nvSpPr>
        <p:spPr bwMode="auto">
          <a:xfrm>
            <a:off x="1075130" y="331649"/>
            <a:ext cx="934248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 b="1" dirty="0" smtClean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前言：创新之“海”</a:t>
            </a:r>
            <a:r>
              <a:rPr lang="en-US" altLang="zh-CN" sz="4000" b="1" dirty="0" smtClean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&amp;   </a:t>
            </a:r>
            <a:r>
              <a:rPr lang="zh-CN" altLang="en-US" sz="4000" b="1" dirty="0" smtClean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创业之“</a:t>
            </a:r>
            <a:r>
              <a:rPr lang="zh-CN" altLang="en-US" sz="4000" b="1" dirty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坑</a:t>
            </a:r>
            <a:r>
              <a:rPr lang="zh-CN" altLang="en-US" sz="4000" b="1" dirty="0" smtClean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”</a:t>
            </a:r>
            <a:endParaRPr lang="zh-CN" altLang="en-US" sz="4000" b="1" dirty="0">
              <a:solidFill>
                <a:srgbClr val="FFFF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4100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  <p:bldP spid="32" grpId="0" animBg="1"/>
      <p:bldP spid="33" grpId="0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oup 2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485" y="4120920"/>
            <a:ext cx="3905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oup 3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39" y="4124068"/>
            <a:ext cx="350887" cy="602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863706" y="1093649"/>
            <a:ext cx="106169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u"/>
            </a:pPr>
            <a:r>
              <a:rPr lang="en-US" altLang="zh-CN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1.4  </a:t>
            </a:r>
            <a:r>
              <a:rPr lang="zh-CN" altLang="en-US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如何有效跨越创新之海？</a:t>
            </a:r>
            <a:endParaRPr lang="zh-CN" altLang="en-US" sz="2800" b="1" dirty="0">
              <a:solidFill>
                <a:srgbClr val="0F32E1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0" y="210344"/>
            <a:ext cx="12192000" cy="762000"/>
          </a:xfrm>
          <a:prstGeom prst="rect">
            <a:avLst/>
          </a:prstGeom>
          <a:solidFill>
            <a:srgbClr val="002F7C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D557A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24682" y="0"/>
            <a:ext cx="175443" cy="628650"/>
          </a:xfrm>
          <a:prstGeom prst="rect">
            <a:avLst/>
          </a:prstGeom>
          <a:solidFill>
            <a:srgbClr val="829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Picture 6" descr="D:\MBA工作\LOGO\同济经管LOGO反白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4873" y="355967"/>
            <a:ext cx="1386605" cy="46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355" y="6172200"/>
            <a:ext cx="4124149" cy="407958"/>
          </a:xfrm>
          <a:prstGeom prst="rect">
            <a:avLst/>
          </a:prstGeom>
        </p:spPr>
      </p:pic>
      <p:graphicFrame>
        <p:nvGraphicFramePr>
          <p:cNvPr id="14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8988965"/>
              </p:ext>
            </p:extLst>
          </p:nvPr>
        </p:nvGraphicFramePr>
        <p:xfrm>
          <a:off x="609600" y="1861285"/>
          <a:ext cx="11125200" cy="415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4" r:id="rId8" imgW="4140048" imgH="3162184" progId="Word.Document.12">
                  <p:embed/>
                </p:oleObj>
              </mc:Choice>
              <mc:Fallback>
                <p:oleObj r:id="rId8" imgW="4140048" imgH="3162184" progId="Word.Document.12">
                  <p:embed/>
                  <p:pic>
                    <p:nvPicPr>
                      <p:cNvPr id="17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861285"/>
                        <a:ext cx="11125200" cy="415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矩形 17"/>
          <p:cNvSpPr/>
          <p:nvPr/>
        </p:nvSpPr>
        <p:spPr>
          <a:xfrm>
            <a:off x="1167582" y="5588327"/>
            <a:ext cx="37032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30303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图</a:t>
            </a:r>
            <a:r>
              <a:rPr lang="en-US" altLang="zh-CN" sz="2000" b="1" dirty="0">
                <a:solidFill>
                  <a:srgbClr val="30303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 </a:t>
            </a:r>
            <a:r>
              <a:rPr lang="zh-CN" altLang="en-US" sz="2000" b="1" dirty="0">
                <a:solidFill>
                  <a:srgbClr val="30303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汉密尔顿的新技术进化模型</a:t>
            </a:r>
            <a:endParaRPr lang="zh-CN" altLang="en-US" sz="2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9" name="椭圆形标注 18"/>
          <p:cNvSpPr/>
          <p:nvPr/>
        </p:nvSpPr>
        <p:spPr>
          <a:xfrm>
            <a:off x="641638" y="1931932"/>
            <a:ext cx="1630290" cy="1640339"/>
          </a:xfrm>
          <a:prstGeom prst="wedgeEllipseCallout">
            <a:avLst>
              <a:gd name="adj1" fmla="val 129927"/>
              <a:gd name="adj2" fmla="val 70069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技术方案构建方法</a:t>
            </a:r>
            <a:endParaRPr lang="en-US" altLang="zh-CN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华为</a:t>
            </a:r>
            <a:r>
              <a:rPr lang="en-US" altLang="zh-CN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5G</a:t>
            </a:r>
            <a:endParaRPr lang="zh-CN" altLang="en-US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1075130" y="331649"/>
            <a:ext cx="934248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 b="1" dirty="0" smtClean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前言：创新之“海”</a:t>
            </a:r>
            <a:r>
              <a:rPr lang="en-US" altLang="zh-CN" sz="4000" b="1" dirty="0" smtClean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&amp;   </a:t>
            </a:r>
            <a:r>
              <a:rPr lang="zh-CN" altLang="en-US" sz="4000" b="1" dirty="0" smtClean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创业之“</a:t>
            </a:r>
            <a:r>
              <a:rPr lang="zh-CN" altLang="en-US" sz="4000" b="1" dirty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坑</a:t>
            </a:r>
            <a:r>
              <a:rPr lang="zh-CN" altLang="en-US" sz="4000" b="1" dirty="0" smtClean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”</a:t>
            </a:r>
            <a:endParaRPr lang="zh-CN" altLang="en-US" sz="4000" b="1" dirty="0">
              <a:solidFill>
                <a:srgbClr val="FFFF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6" name="椭圆形标注 15"/>
          <p:cNvSpPr/>
          <p:nvPr/>
        </p:nvSpPr>
        <p:spPr>
          <a:xfrm>
            <a:off x="4998388" y="3243567"/>
            <a:ext cx="1630290" cy="1056158"/>
          </a:xfrm>
          <a:prstGeom prst="wedgeEllipseCallout">
            <a:avLst>
              <a:gd name="adj1" fmla="val -160879"/>
              <a:gd name="adj2" fmla="val 15273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创意及创造方法</a:t>
            </a:r>
            <a:endParaRPr lang="zh-CN" altLang="en-US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6" name="椭圆形标注 25"/>
          <p:cNvSpPr/>
          <p:nvPr/>
        </p:nvSpPr>
        <p:spPr>
          <a:xfrm>
            <a:off x="5564545" y="1344423"/>
            <a:ext cx="1630290" cy="1056158"/>
          </a:xfrm>
          <a:prstGeom prst="wedgeEllipseCallout">
            <a:avLst>
              <a:gd name="adj1" fmla="val -77356"/>
              <a:gd name="adj2" fmla="val 104674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价值网的构建方法</a:t>
            </a:r>
            <a:endParaRPr lang="zh-CN" altLang="en-US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7" name="椭圆形标注 26"/>
          <p:cNvSpPr/>
          <p:nvPr/>
        </p:nvSpPr>
        <p:spPr>
          <a:xfrm>
            <a:off x="9360672" y="3064762"/>
            <a:ext cx="1630290" cy="1056158"/>
          </a:xfrm>
          <a:prstGeom prst="wedgeEllipseCallout">
            <a:avLst>
              <a:gd name="adj1" fmla="val -166976"/>
              <a:gd name="adj2" fmla="val -60012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共性技术设计方法</a:t>
            </a:r>
            <a:endParaRPr lang="zh-CN" altLang="en-US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8" name="椭圆形标注 27"/>
          <p:cNvSpPr/>
          <p:nvPr/>
        </p:nvSpPr>
        <p:spPr>
          <a:xfrm>
            <a:off x="9765429" y="1288609"/>
            <a:ext cx="1630290" cy="1056158"/>
          </a:xfrm>
          <a:prstGeom prst="wedgeEllipseCallout">
            <a:avLst>
              <a:gd name="adj1" fmla="val -153563"/>
              <a:gd name="adj2" fmla="val 202546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主导设计构建方法</a:t>
            </a:r>
            <a:endParaRPr lang="zh-CN" altLang="en-US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7989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6" grpId="0" animBg="1"/>
      <p:bldP spid="26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006" y="1117967"/>
            <a:ext cx="10862264" cy="536234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2.  </a:t>
            </a:r>
            <a:r>
              <a:rPr lang="zh-CN" altLang="en-US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创业</a:t>
            </a:r>
            <a:r>
              <a:rPr lang="zh-CN" altLang="en-US" sz="2800" b="1" dirty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之“坑”</a:t>
            </a:r>
            <a:endParaRPr lang="en-US" altLang="zh-CN" sz="2800" b="1" dirty="0" smtClean="0">
              <a:solidFill>
                <a:srgbClr val="0F32E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2.1  </a:t>
            </a:r>
            <a:r>
              <a:rPr lang="zh-CN" altLang="en-US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创业企业成长</a:t>
            </a:r>
            <a:endParaRPr lang="en-US" altLang="zh-CN" sz="2800" b="1" dirty="0" smtClean="0">
              <a:solidFill>
                <a:srgbClr val="0F32E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）创业过程</a:t>
            </a:r>
            <a:endParaRPr lang="en-US" altLang="zh-CN" sz="2800" b="1" dirty="0" smtClean="0">
              <a:solidFill>
                <a:srgbClr val="0F32E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2800" b="1" dirty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A</a:t>
            </a:r>
            <a:r>
              <a:rPr lang="zh-CN" altLang="en-US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</a:t>
            </a:r>
            <a:r>
              <a:rPr lang="zh-CN" altLang="en-US" sz="2800" b="1" dirty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强调</a:t>
            </a:r>
            <a:r>
              <a:rPr lang="zh-CN" altLang="en-US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探索性：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寻找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或构建一个可升级、可重复的商业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模式</a:t>
            </a:r>
            <a:r>
              <a:rPr lang="zh-CN" altLang="en-US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；</a:t>
            </a:r>
            <a:endParaRPr lang="en-US" altLang="zh-CN" sz="2800" b="1" dirty="0">
              <a:solidFill>
                <a:srgbClr val="0F32E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2800" b="1" dirty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B</a:t>
            </a:r>
            <a:r>
              <a:rPr lang="zh-CN" altLang="en-US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</a:t>
            </a:r>
            <a:r>
              <a:rPr lang="zh-CN" altLang="en-US" sz="2800" b="1" dirty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强调洞察机会、通过创造实现</a:t>
            </a:r>
            <a:r>
              <a:rPr lang="zh-CN" altLang="en-US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价值：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一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个</a:t>
            </a:r>
            <a:r>
              <a:rPr lang="zh-CN" altLang="en-US" sz="2800" b="1" dirty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发现和捕获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商业机会，由此</a:t>
            </a:r>
            <a:r>
              <a:rPr lang="zh-CN" altLang="en-US" sz="2800" b="1" dirty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创造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新颖产品或服务，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并以合理模式实现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其潜在价值的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过程。</a:t>
            </a:r>
            <a:endParaRPr lang="en-US" altLang="zh-CN" sz="28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）创业六道“</a:t>
            </a:r>
            <a:r>
              <a:rPr lang="zh-CN" altLang="en-US" sz="2800" b="1" dirty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关</a:t>
            </a:r>
            <a:r>
              <a:rPr lang="zh-CN" altLang="en-US" sz="2800" b="1" dirty="0" smtClean="0">
                <a:solidFill>
                  <a:srgbClr val="0F32E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”</a:t>
            </a:r>
            <a:endParaRPr lang="en-US" altLang="zh-CN" sz="2800" dirty="0">
              <a:solidFill>
                <a:srgbClr val="0F32E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zh-CN" sz="28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266700"/>
            <a:ext cx="12192000" cy="762000"/>
          </a:xfrm>
          <a:prstGeom prst="rect">
            <a:avLst/>
          </a:prstGeom>
          <a:solidFill>
            <a:srgbClr val="002F7C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D557A"/>
              </a:solidFill>
            </a:endParaRPr>
          </a:p>
        </p:txBody>
      </p:sp>
      <p:pic>
        <p:nvPicPr>
          <p:cNvPr id="5" name="Picture 6" descr="D:\MBA工作\LOGO\同济经管LOGO反白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4873" y="355967"/>
            <a:ext cx="1386605" cy="46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16"/>
          <p:cNvSpPr/>
          <p:nvPr/>
        </p:nvSpPr>
        <p:spPr>
          <a:xfrm>
            <a:off x="824682" y="0"/>
            <a:ext cx="175443" cy="628650"/>
          </a:xfrm>
          <a:prstGeom prst="rect">
            <a:avLst/>
          </a:prstGeom>
          <a:solidFill>
            <a:srgbClr val="829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1075130" y="331649"/>
            <a:ext cx="934248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 b="1" dirty="0" smtClean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前言：创新之“海”</a:t>
            </a:r>
            <a:r>
              <a:rPr lang="en-US" altLang="zh-CN" sz="4000" b="1" dirty="0" smtClean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&amp;   </a:t>
            </a:r>
            <a:r>
              <a:rPr lang="zh-CN" altLang="en-US" sz="4000" b="1" dirty="0" smtClean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创业之“</a:t>
            </a:r>
            <a:r>
              <a:rPr lang="zh-CN" altLang="en-US" sz="4000" b="1" dirty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坑</a:t>
            </a:r>
            <a:r>
              <a:rPr lang="zh-CN" altLang="en-US" sz="4000" b="1" dirty="0" smtClean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”</a:t>
            </a:r>
            <a:endParaRPr lang="zh-CN" altLang="en-US" sz="4000" b="1" dirty="0">
              <a:solidFill>
                <a:srgbClr val="FFFF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9833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ISLIDE.GUIDESSETTING" val="{&quot;Id&quot;:&quot;GuidesStyle_Normal&quot;,&quot;Name&quot;:&quot;正常&quot;,&quot;HeaderHeight&quot;:15.0,&quot;FooterHeight&quot;:9.0,&quot;SideMargin&quot;:5.5,&quot;TopMargin&quot;:0.0,&quot;BottomMargin&quot;:0.0,&quot;IntervalMargin&quot;:1.5}"/>
  <p:tag name="ISLIDE.THEME" val="6789a51e-929f-4e8c-ae3c-62885f9454ae"/>
</p:tagLst>
</file>

<file path=ppt/theme/theme1.xml><?xml version="1.0" encoding="utf-8"?>
<a:theme xmlns:a="http://schemas.openxmlformats.org/drawingml/2006/main" name="主题5">
  <a:themeElements>
    <a:clrScheme name="20171020-02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0000"/>
      </a:accent1>
      <a:accent2>
        <a:srgbClr val="747474"/>
      </a:accent2>
      <a:accent3>
        <a:srgbClr val="232323"/>
      </a:accent3>
      <a:accent4>
        <a:srgbClr val="B4B4B4"/>
      </a:accent4>
      <a:accent5>
        <a:srgbClr val="888888"/>
      </a:accent5>
      <a:accent6>
        <a:srgbClr val="4B4B4B"/>
      </a:accent6>
      <a:hlink>
        <a:srgbClr val="92278F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主题5" id="{B8EDB911-D765-4A7B-BBC7-40DBB672FBA6}" vid="{AECAB1C0-5DF6-436C-85E8-20094DBE11C0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6222</TotalTime>
  <Words>2716</Words>
  <Application>Microsoft Office PowerPoint</Application>
  <PresentationFormat>宽屏</PresentationFormat>
  <Paragraphs>354</Paragraphs>
  <Slides>48</Slides>
  <Notes>30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48</vt:i4>
      </vt:variant>
    </vt:vector>
  </HeadingPairs>
  <TitlesOfParts>
    <vt:vector size="62" baseType="lpstr">
      <vt:lpstr>华文行楷</vt:lpstr>
      <vt:lpstr>华文楷体</vt:lpstr>
      <vt:lpstr>华文隶书</vt:lpstr>
      <vt:lpstr>楷体</vt:lpstr>
      <vt:lpstr>宋体</vt:lpstr>
      <vt:lpstr>微软雅黑</vt:lpstr>
      <vt:lpstr>Arial</vt:lpstr>
      <vt:lpstr>Calibri</vt:lpstr>
      <vt:lpstr>Franklin Gothic Book</vt:lpstr>
      <vt:lpstr>Times New Roman</vt:lpstr>
      <vt:lpstr>Wingdings</vt:lpstr>
      <vt:lpstr>主题5</vt:lpstr>
      <vt:lpstr>Microsoft Word 文档</vt:lpstr>
      <vt:lpstr>Microsoft Excel 97-2003 工作表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二、商业模式构造及其创新案例</vt:lpstr>
      <vt:lpstr>二、商业模式构造及其创新案例</vt:lpstr>
      <vt:lpstr>二、商业模式构造及其创新案例</vt:lpstr>
      <vt:lpstr>二、商业模式构造及其创新案例</vt:lpstr>
      <vt:lpstr>二、商业模式构造及其创新案例</vt:lpstr>
      <vt:lpstr>二、商业模式构造及其创新案例</vt:lpstr>
      <vt:lpstr>二、商业模式构造及其创新案例</vt:lpstr>
      <vt:lpstr>二、商业模式构造及其创新案例</vt:lpstr>
      <vt:lpstr>二、商业模式构造及其创新案例</vt:lpstr>
      <vt:lpstr>二、商业模式构造及其创新案例</vt:lpstr>
      <vt:lpstr>二、商业模式构造及其创新案例</vt:lpstr>
      <vt:lpstr>谢谢大家！</vt:lpstr>
    </vt:vector>
  </TitlesOfParts>
  <Manager>iSlide</Manager>
  <Company>iSlide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iSlide</dc:creator>
  <cp:lastModifiedBy>trever</cp:lastModifiedBy>
  <cp:revision>299</cp:revision>
  <cp:lastPrinted>2017-12-11T16:00:00Z</cp:lastPrinted>
  <dcterms:created xsi:type="dcterms:W3CDTF">2017-12-11T16:00:00Z</dcterms:created>
  <dcterms:modified xsi:type="dcterms:W3CDTF">2020-05-07T13:18:45Z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</Properties>
</file>